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</p:sldMasterIdLst>
  <p:notesMasterIdLst>
    <p:notesMasterId r:id="rId25"/>
  </p:notesMasterIdLst>
  <p:handoutMasterIdLst>
    <p:handoutMasterId r:id="rId26"/>
  </p:handoutMasterIdLst>
  <p:sldIdLst>
    <p:sldId id="3799" r:id="rId6"/>
    <p:sldId id="3801" r:id="rId7"/>
    <p:sldId id="3816" r:id="rId8"/>
    <p:sldId id="3814" r:id="rId9"/>
    <p:sldId id="3802" r:id="rId10"/>
    <p:sldId id="390" r:id="rId11"/>
    <p:sldId id="396" r:id="rId12"/>
    <p:sldId id="3817" r:id="rId13"/>
    <p:sldId id="3815" r:id="rId14"/>
    <p:sldId id="393" r:id="rId15"/>
    <p:sldId id="392" r:id="rId16"/>
    <p:sldId id="3812" r:id="rId17"/>
    <p:sldId id="3818" r:id="rId18"/>
    <p:sldId id="371" r:id="rId19"/>
    <p:sldId id="3811" r:id="rId20"/>
    <p:sldId id="391" r:id="rId21"/>
    <p:sldId id="387" r:id="rId22"/>
    <p:sldId id="3809" r:id="rId23"/>
    <p:sldId id="406" r:id="rId24"/>
  </p:sldIdLst>
  <p:sldSz cx="13444538" cy="7562850"/>
  <p:notesSz cx="10234613" cy="7104063"/>
  <p:defaultTextStyle>
    <a:defPPr>
      <a:defRPr lang="en-US"/>
    </a:defPPr>
    <a:lvl1pPr marL="0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21410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42820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64230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85639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607049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28460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49869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71279" algn="l" defTabSz="52141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17" userDrawn="1">
          <p15:clr>
            <a:srgbClr val="A4A3A4"/>
          </p15:clr>
        </p15:guide>
        <p15:guide id="2" orient="horz" pos="1381" userDrawn="1">
          <p15:clr>
            <a:srgbClr val="A4A3A4"/>
          </p15:clr>
        </p15:guide>
        <p15:guide id="3" pos="590" userDrawn="1">
          <p15:clr>
            <a:srgbClr val="A4A3A4"/>
          </p15:clr>
        </p15:guide>
        <p15:guide id="4" orient="horz" pos="4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D5F7"/>
    <a:srgbClr val="FFCC00"/>
    <a:srgbClr val="F4D312"/>
    <a:srgbClr val="E6E6E6"/>
    <a:srgbClr val="FFB716"/>
    <a:srgbClr val="FFAE16"/>
    <a:srgbClr val="FFC20E"/>
    <a:srgbClr val="FEECB6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6865D-39E9-EB41-B0F4-FF1BBBB4B557}" v="1" dt="2021-09-22T22:09:35.516"/>
    <p1510:client id="{D4C5EF1C-49EF-4B28-BC87-A696DCD6EE9E}" v="10" dt="2021-09-21T23:53:10.851"/>
    <p1510:client id="{DB4C8B3C-0B27-4317-A787-002C0E0C9B64}" v="69" dt="2021-09-22T21:50:53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0" d="100"/>
          <a:sy n="110" d="100"/>
        </p:scale>
        <p:origin x="736" y="176"/>
      </p:cViewPr>
      <p:guideLst>
        <p:guide orient="horz" pos="4717"/>
        <p:guide orient="horz" pos="1381"/>
        <p:guide pos="590"/>
        <p:guide orient="horz" pos="42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838" y="0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B8C8B97-BA9A-D14C-A770-0877AA815C08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7216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838" y="6747216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2BD51AE-F8AB-3C46-9599-535FC1D97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09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838" y="0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C61589A-7507-C340-88FF-35155CA4E7D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3400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7216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838" y="6747216"/>
            <a:ext cx="4434999" cy="35520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A308AF4-74B7-8A49-A80E-84452A0DE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10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820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230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639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049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460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49869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279" algn="l" defTabSz="52141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506" lvl="2" indent="-309610">
              <a:buFontTx/>
              <a:buChar char="-"/>
            </a:pPr>
            <a:endParaRPr lang="en-NZ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2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8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5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506" lvl="2" indent="-309610">
              <a:buFontTx/>
              <a:buChar char="-"/>
            </a:pPr>
            <a:endParaRPr lang="en-NZ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8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506" lvl="2" indent="-309610">
              <a:buFontTx/>
              <a:buChar char="-"/>
            </a:pPr>
            <a:endParaRPr lang="en-NZ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3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9610" indent="-309610">
              <a:buFontTx/>
              <a:buChar char="-"/>
            </a:pPr>
            <a:r>
              <a:rPr lang="en-NZ"/>
              <a:t>Designed to help you:</a:t>
            </a:r>
          </a:p>
          <a:p>
            <a:pPr marL="874558" lvl="1" indent="-309610">
              <a:buFontTx/>
              <a:buChar char="-"/>
            </a:pPr>
            <a:r>
              <a:rPr lang="en-NZ"/>
              <a:t>Plan work</a:t>
            </a:r>
          </a:p>
          <a:p>
            <a:pPr marL="874558" lvl="1" indent="-309610">
              <a:buFontTx/>
              <a:buChar char="-"/>
            </a:pPr>
            <a:r>
              <a:rPr lang="en-NZ"/>
              <a:t>Focus on what your priorities are</a:t>
            </a:r>
          </a:p>
          <a:p>
            <a:pPr marL="874558" lvl="1" indent="-309610">
              <a:buFontTx/>
              <a:buChar char="-"/>
            </a:pPr>
            <a:r>
              <a:rPr lang="en-NZ"/>
              <a:t>Track your work in progress</a:t>
            </a:r>
          </a:p>
          <a:p>
            <a:pPr marL="874558" lvl="1" indent="-309610">
              <a:buFontTx/>
              <a:buChar char="-"/>
            </a:pPr>
            <a:r>
              <a:rPr lang="en-NZ"/>
              <a:t>Manage your backlog</a:t>
            </a:r>
          </a:p>
          <a:p>
            <a:pPr marL="874558" lvl="1" indent="-309610">
              <a:buFontTx/>
              <a:buChar char="-"/>
            </a:pPr>
            <a:r>
              <a:rPr lang="en-NZ"/>
              <a:t>Discuss work with your stakeholders</a:t>
            </a:r>
          </a:p>
          <a:p>
            <a:pPr marL="874558" lvl="1" indent="-309610">
              <a:buFontTx/>
              <a:buChar char="-"/>
            </a:pPr>
            <a:r>
              <a:rPr lang="en-NZ"/>
              <a:t>Work across multiple teams</a:t>
            </a:r>
          </a:p>
          <a:p>
            <a:pPr marL="309610" indent="-309610">
              <a:buFontTx/>
              <a:buChar char="-"/>
            </a:pPr>
            <a:r>
              <a:rPr lang="en-NZ"/>
              <a:t>I have used it to:</a:t>
            </a:r>
          </a:p>
          <a:p>
            <a:pPr marL="874558" lvl="1" indent="-309610">
              <a:buFontTx/>
              <a:buChar char="-"/>
            </a:pPr>
            <a:r>
              <a:rPr lang="en-NZ"/>
              <a:t>Keep on top of a simple </a:t>
            </a:r>
            <a:r>
              <a:rPr lang="en-NZ" err="1"/>
              <a:t>todo</a:t>
            </a:r>
            <a:r>
              <a:rPr lang="en-NZ"/>
              <a:t> list using a Kanban board for my BAU (business as usual) work</a:t>
            </a:r>
          </a:p>
          <a:p>
            <a:pPr marL="874558" lvl="1" indent="-309610">
              <a:buFontTx/>
              <a:buChar char="-"/>
            </a:pPr>
            <a:r>
              <a:rPr lang="en-NZ"/>
              <a:t>Run software delivery projects using sprints</a:t>
            </a:r>
          </a:p>
          <a:p>
            <a:pPr marL="874558" lvl="1" indent="-309610">
              <a:buFontTx/>
              <a:buChar char="-"/>
            </a:pPr>
            <a:r>
              <a:rPr lang="en-NZ"/>
              <a:t>Manage backlogs and work with stakeholders to prioritise work</a:t>
            </a:r>
          </a:p>
          <a:p>
            <a:pPr marL="874558" lvl="1" indent="-309610">
              <a:buFontTx/>
              <a:buChar char="-"/>
            </a:pPr>
            <a:r>
              <a:rPr lang="en-NZ"/>
              <a:t>Track a waterfall project – albeit in a agile flavour. Delivered as a waterfall project, worked as an agile project.</a:t>
            </a:r>
          </a:p>
          <a:p>
            <a:pPr marL="874558" lvl="1" indent="-309610">
              <a:buFontTx/>
              <a:buChar char="-"/>
            </a:pPr>
            <a:endParaRPr lang="en-NZ"/>
          </a:p>
          <a:p>
            <a:pPr marL="874558" lvl="1" indent="-309610">
              <a:buFontTx/>
              <a:buChar char="-"/>
            </a:pPr>
            <a:endParaRPr lang="en-NZ"/>
          </a:p>
          <a:p>
            <a:pPr marL="874558" lvl="1" indent="-309610">
              <a:buFontTx/>
              <a:buChar char="-"/>
            </a:pP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9610" indent="-309610">
              <a:buFontTx/>
              <a:buChar char="-"/>
            </a:pPr>
            <a:r>
              <a:rPr lang="en-NZ"/>
              <a:t>Work items are also sorted into Iteration paths</a:t>
            </a:r>
          </a:p>
          <a:p>
            <a:pPr marL="309610" indent="-309610">
              <a:buFontTx/>
              <a:buChar char="-"/>
            </a:pPr>
            <a:r>
              <a:rPr lang="en-NZ"/>
              <a:t>Iteration paths are structure much like area paths, however they are used to a place work items in blocks of time</a:t>
            </a:r>
          </a:p>
          <a:p>
            <a:pPr marL="309610" indent="-309610">
              <a:buFontTx/>
              <a:buChar char="-"/>
            </a:pPr>
            <a:endParaRPr lang="en-NZ"/>
          </a:p>
          <a:p>
            <a:pPr marL="309610" indent="-309610">
              <a:buFontTx/>
              <a:buChar char="-"/>
            </a:pPr>
            <a:r>
              <a:rPr lang="en-NZ"/>
              <a:t>A team has a backlog iteration</a:t>
            </a:r>
          </a:p>
          <a:p>
            <a:pPr marL="309610" indent="-309610">
              <a:buFontTx/>
              <a:buChar char="-"/>
            </a:pPr>
            <a:r>
              <a:rPr lang="en-NZ"/>
              <a:t>Used to store work which is not yet scheduled</a:t>
            </a:r>
          </a:p>
          <a:p>
            <a:pPr marL="309610" indent="-309610">
              <a:buFontTx/>
              <a:buChar char="-"/>
            </a:pPr>
            <a:endParaRPr lang="en-NZ"/>
          </a:p>
          <a:p>
            <a:pPr marL="309610" indent="-309610">
              <a:buFontTx/>
              <a:buChar char="-"/>
            </a:pPr>
            <a:r>
              <a:rPr lang="en-NZ"/>
              <a:t>Your backlog iteration will have sub iterations</a:t>
            </a:r>
          </a:p>
          <a:p>
            <a:pPr marL="309610" indent="-309610">
              <a:buFontTx/>
              <a:buChar char="-"/>
            </a:pPr>
            <a:r>
              <a:rPr lang="en-NZ"/>
              <a:t>These iterations are normally your sprints</a:t>
            </a:r>
          </a:p>
          <a:p>
            <a:pPr marL="309610" indent="-309610">
              <a:buFontTx/>
              <a:buChar char="-"/>
            </a:pPr>
            <a:endParaRPr lang="en-NZ"/>
          </a:p>
          <a:p>
            <a:pPr marL="309610" indent="-309610">
              <a:buFontTx/>
              <a:buChar char="-"/>
            </a:pPr>
            <a:r>
              <a:rPr lang="en-NZ"/>
              <a:t>Teams can share the same iterations. Backlog and sub iterations.</a:t>
            </a:r>
          </a:p>
          <a:p>
            <a:pPr marL="309610" indent="-309610">
              <a:buFontTx/>
              <a:buChar char="-"/>
            </a:pPr>
            <a:endParaRPr lang="en-NZ"/>
          </a:p>
          <a:p>
            <a:pPr marL="309610" indent="-309610">
              <a:buFontTx/>
              <a:buChar char="-"/>
            </a:pPr>
            <a:r>
              <a:rPr lang="en-NZ"/>
              <a:t>Generally, best practice is to use the tribe iteration path as the backlog iteration for teams, and then to have a flat structure of sprints under that tribe iteration path</a:t>
            </a:r>
          </a:p>
          <a:p>
            <a:pPr marL="309610" indent="-309610">
              <a:buFontTx/>
              <a:buChar char="-"/>
            </a:pPr>
            <a:endParaRPr lang="en-NZ"/>
          </a:p>
          <a:p>
            <a:pPr marL="309610" indent="-309610">
              <a:buFontTx/>
              <a:buChar char="-"/>
            </a:pPr>
            <a:r>
              <a:rPr lang="en-NZ"/>
              <a:t>Sometimes iterations get organised into Quarters with sprints as sub iterations.</a:t>
            </a:r>
          </a:p>
          <a:p>
            <a:pPr marL="309610" indent="-309610">
              <a:buFontTx/>
              <a:buChar char="-"/>
            </a:pPr>
            <a:r>
              <a:rPr lang="en-NZ"/>
              <a:t>This is used to report easier on work done in a quarter.</a:t>
            </a: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9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506" lvl="2" indent="-309610">
              <a:buFontTx/>
              <a:buChar char="-"/>
            </a:pPr>
            <a:endParaRPr lang="en-NZ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7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506" lvl="2" indent="-309610">
              <a:buFontTx/>
              <a:buChar char="-"/>
            </a:pPr>
            <a:endParaRPr lang="en-NZ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3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0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08AF4-74B7-8A49-A80E-84452A0DE5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97049"/>
            <a:ext cx="13444538" cy="407718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/>
          <p:cNvSpPr/>
          <p:nvPr userDrawn="1"/>
        </p:nvSpPr>
        <p:spPr>
          <a:xfrm>
            <a:off x="8594477" y="476788"/>
            <a:ext cx="4608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your slides</a:t>
            </a:r>
            <a:endParaRPr lang="en-NZ" sz="14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tab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arrow next to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Slide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gallery of layouts, click the layout that you want for your new slide.</a:t>
            </a: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new slide is inserted, and you can click inside a placeholder text box to begin adding content.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69542" y="476788"/>
            <a:ext cx="7818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are thumbnails</a:t>
            </a:r>
            <a:r>
              <a:rPr lang="en-NZ" sz="14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various Master Page templates that you could use in your presentation: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477" y="1909441"/>
            <a:ext cx="3305171" cy="2341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97697-FD34-4F09-8730-D36AC4AADBAA}"/>
              </a:ext>
            </a:extLst>
          </p:cNvPr>
          <p:cNvSpPr txBox="1"/>
          <p:nvPr userDrawn="1"/>
        </p:nvSpPr>
        <p:spPr>
          <a:xfrm>
            <a:off x="0" y="0"/>
            <a:ext cx="6763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use this PowerPoint slide pack</a:t>
            </a:r>
            <a:endParaRPr lang="en-NZ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07943-F621-4085-8D1E-A3DE66781555}"/>
              </a:ext>
            </a:extLst>
          </p:cNvPr>
          <p:cNvSpPr txBox="1"/>
          <p:nvPr userDrawn="1"/>
        </p:nvSpPr>
        <p:spPr>
          <a:xfrm>
            <a:off x="9981498" y="49310"/>
            <a:ext cx="3463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This is only a reference slide. Delete off your final pack.</a:t>
            </a:r>
            <a:endParaRPr lang="en-NZ" sz="110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29B19-63C1-4C9C-898C-D627CCD71F6A}"/>
              </a:ext>
            </a:extLst>
          </p:cNvPr>
          <p:cNvSpPr/>
          <p:nvPr userDrawn="1"/>
        </p:nvSpPr>
        <p:spPr>
          <a:xfrm>
            <a:off x="169540" y="4501505"/>
            <a:ext cx="13274997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your PowerPoint file size is too big? </a:t>
            </a:r>
            <a:endParaRPr lang="en-NZ" sz="18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on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 the title slides you don’t want to use in your pack</a:t>
            </a: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click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 Master View </a:t>
            </a:r>
            <a:r>
              <a:rPr lang="en-NZ" sz="11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(under the </a:t>
            </a:r>
            <a:r>
              <a:rPr lang="en-NZ" sz="11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Master </a:t>
            </a:r>
            <a:r>
              <a:rPr lang="en-NZ" sz="11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tab)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select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</a:t>
            </a:r>
            <a:r>
              <a:rPr lang="en-NZ" sz="11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(under the </a:t>
            </a:r>
            <a:r>
              <a:rPr lang="en-NZ" sz="11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NZ" sz="11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tab)</a:t>
            </a:r>
            <a:endParaRPr lang="en-NZ" sz="11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NZ" sz="11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your PowerPoint as normal. Removing the extra imagery would have decreased your file size. </a:t>
            </a:r>
            <a:r>
              <a:rPr lang="en-NZ" sz="11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NZ"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once deleted, you won’t be able to recover the title slides – you’ll have to open a new PowerPoint pack from Insite.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25694-4AF5-4BAC-A439-CA1964FFCA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550" y="4945351"/>
            <a:ext cx="5364707" cy="68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03483-B14C-42C9-B3C0-63BF931831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1550" y="6343684"/>
            <a:ext cx="4701030" cy="684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0E18F6-E4E8-49A4-B5F6-82B3F91DECB9}"/>
              </a:ext>
            </a:extLst>
          </p:cNvPr>
          <p:cNvCxnSpPr/>
          <p:nvPr userDrawn="1"/>
        </p:nvCxnSpPr>
        <p:spPr>
          <a:xfrm>
            <a:off x="5206404" y="6373713"/>
            <a:ext cx="0" cy="576000"/>
          </a:xfrm>
          <a:prstGeom prst="line">
            <a:avLst/>
          </a:prstGeom>
          <a:ln>
            <a:solidFill>
              <a:srgbClr val="F4D31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0CEC257-FB68-4113-B308-5D87216624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2721" y="6343684"/>
            <a:ext cx="5763667" cy="68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D5C0E-3F1D-4A9E-A164-A89F1C51F02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1549" y="739376"/>
            <a:ext cx="7076536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8469">
          <p15:clr>
            <a:srgbClr val="FBAE40"/>
          </p15:clr>
        </p15:guide>
        <p15:guide id="3" orient="horz" pos="4764">
          <p15:clr>
            <a:srgbClr val="FBAE40"/>
          </p15:clr>
        </p15:guide>
        <p15:guide id="4" orient="horz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grass, outdoor, park&#10;&#10;Description automatically generated">
            <a:extLst>
              <a:ext uri="{FF2B5EF4-FFF2-40B4-BE49-F238E27FC236}">
                <a16:creationId xmlns:a16="http://schemas.microsoft.com/office/drawing/2014/main" id="{1996364F-B61F-4EE7-B37C-35EA567FB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442349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2EB5BEF-EC8A-44A5-A2BC-963E0856EA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EB8492E-C3F6-4925-8182-88DF7B5187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8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lant&#10;&#10;Description automatically generated">
            <a:extLst>
              <a:ext uri="{FF2B5EF4-FFF2-40B4-BE49-F238E27FC236}">
                <a16:creationId xmlns:a16="http://schemas.microsoft.com/office/drawing/2014/main" id="{177C887B-5147-4680-B2B6-BE952DDCB4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13436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1E1EE8-2C2E-4B98-A851-054321C117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753C2C2-5C7F-427D-BF44-BD43DA90AA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1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floor, standing, indoor&#10;&#10;Description automatically generated">
            <a:extLst>
              <a:ext uri="{FF2B5EF4-FFF2-40B4-BE49-F238E27FC236}">
                <a16:creationId xmlns:a16="http://schemas.microsoft.com/office/drawing/2014/main" id="{DD7D7066-6819-4155-9251-F0422E8F4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7313436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0E61DB-932C-48B1-BB1C-05E2A3BDB7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4725103-50F2-410A-9CFA-2133865571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family, restaurant&#10;&#10;Description automatically generated">
            <a:extLst>
              <a:ext uri="{FF2B5EF4-FFF2-40B4-BE49-F238E27FC236}">
                <a16:creationId xmlns:a16="http://schemas.microsoft.com/office/drawing/2014/main" id="{57AEC84C-7C02-44A2-AD94-18E8E0A13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70341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D0D3D00-1EE3-4912-89C5-7D59006627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1DB8CFC-1E00-46C3-B8D6-9CE6108585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8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sitting on a couch reading a book&#10;&#10;Description automatically generated with low confidence">
            <a:extLst>
              <a:ext uri="{FF2B5EF4-FFF2-40B4-BE49-F238E27FC236}">
                <a16:creationId xmlns:a16="http://schemas.microsoft.com/office/drawing/2014/main" id="{AF4545F0-697F-4A06-B3B2-5BAD5F4FE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01478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3948" y="-750"/>
            <a:ext cx="9242549" cy="75636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B5B6A8C-7075-44E5-9222-C269AE410D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63ADD2-2516-491E-B785-3C17490545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14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automatically generated">
            <a:extLst>
              <a:ext uri="{FF2B5EF4-FFF2-40B4-BE49-F238E27FC236}">
                <a16:creationId xmlns:a16="http://schemas.microsoft.com/office/drawing/2014/main" id="{8E07E493-4CB2-47D1-8EA8-8AC28929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442349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4EC3E41-899F-4042-B9B2-95BF767008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166C64-43DA-4CAE-A82C-651F029B9D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21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 kissing in a garden&#10;&#10;Description automatically generated with low confidence">
            <a:extLst>
              <a:ext uri="{FF2B5EF4-FFF2-40B4-BE49-F238E27FC236}">
                <a16:creationId xmlns:a16="http://schemas.microsoft.com/office/drawing/2014/main" id="{B790FA41-7A29-4551-A130-89518407A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70341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0106980-8190-4CAD-874F-26E3F1113C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6A1504-D322-4E4A-AD2F-B6A0BB6486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3444538" cy="75978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034637" y="1549177"/>
            <a:ext cx="3049029" cy="1872208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 here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10671CC-865B-46EC-9B2B-D2893DBF71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" y="1101"/>
            <a:ext cx="13441458" cy="756234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034637" y="1549177"/>
            <a:ext cx="3049029" cy="1872208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 here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8FC5B42-70A8-4938-8B98-6ABB0CB032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84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" y="1101"/>
            <a:ext cx="13441457" cy="7562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034637" y="1549177"/>
            <a:ext cx="3049029" cy="1872208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 here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9C7A0B-F296-4B04-85BB-D43BA1E4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D1F7F-C4C9-4D77-AFCB-9FAF41D43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79234"/>
            <a:ext cx="13444538" cy="60924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CA6093-EF3D-465F-AB15-7684767ECFD8}"/>
              </a:ext>
            </a:extLst>
          </p:cNvPr>
          <p:cNvSpPr/>
          <p:nvPr userDrawn="1"/>
        </p:nvSpPr>
        <p:spPr>
          <a:xfrm>
            <a:off x="0" y="575713"/>
            <a:ext cx="6225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are secondary colours you can use in your slides: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1EA34-D325-44CC-A56A-01CBE660A397}"/>
              </a:ext>
            </a:extLst>
          </p:cNvPr>
          <p:cNvSpPr txBox="1"/>
          <p:nvPr userDrawn="1"/>
        </p:nvSpPr>
        <p:spPr>
          <a:xfrm>
            <a:off x="0" y="0"/>
            <a:ext cx="6763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use this PowerPoint slide pack</a:t>
            </a:r>
            <a:endParaRPr lang="en-NZ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D5A2E-02AA-4057-81C2-29D0A8FF603A}"/>
              </a:ext>
            </a:extLst>
          </p:cNvPr>
          <p:cNvSpPr txBox="1"/>
          <p:nvPr userDrawn="1"/>
        </p:nvSpPr>
        <p:spPr>
          <a:xfrm>
            <a:off x="9981498" y="60157"/>
            <a:ext cx="3463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This is only a reference slide. Delete off your final pack.</a:t>
            </a:r>
            <a:endParaRPr lang="en-NZ" sz="110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CED4F-FD94-4555-9A1C-8623F0C1AC81}"/>
              </a:ext>
            </a:extLst>
          </p:cNvPr>
          <p:cNvSpPr/>
          <p:nvPr userDrawn="1"/>
        </p:nvSpPr>
        <p:spPr>
          <a:xfrm>
            <a:off x="-1" y="7002040"/>
            <a:ext cx="6225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colours have been pre-set into the theme, font and fill colours.</a:t>
            </a:r>
            <a:endParaRPr lang="en-NZ" sz="105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95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" y="1101"/>
            <a:ext cx="13441459" cy="7562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034637" y="1549177"/>
            <a:ext cx="3049029" cy="1872208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 here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06DF41-3BEB-4AD1-A96F-DB47038856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dog on a beach&#10;&#10;Description automatically generated with medium confidence">
            <a:extLst>
              <a:ext uri="{FF2B5EF4-FFF2-40B4-BE49-F238E27FC236}">
                <a16:creationId xmlns:a16="http://schemas.microsoft.com/office/drawing/2014/main" id="{C7637412-DD09-40D6-A4DE-369E67F0F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7226326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FF827B-55D2-4A33-92E3-3939D14E35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00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5" y="1102"/>
            <a:ext cx="13441454" cy="756234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3A212A7-D0DE-4D8B-8523-61C11E2E9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6500FC-4819-4109-9993-E690E5BD9014}"/>
              </a:ext>
            </a:extLst>
          </p:cNvPr>
          <p:cNvSpPr txBox="1">
            <a:spLocks/>
          </p:cNvSpPr>
          <p:nvPr userDrawn="1"/>
        </p:nvSpPr>
        <p:spPr>
          <a:xfrm>
            <a:off x="8018413" y="1693193"/>
            <a:ext cx="4803769" cy="2524107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>
            <a:lvl1pPr algn="l" defTabSz="5213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001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31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" y="508"/>
            <a:ext cx="13441454" cy="756234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038311-7BE2-4D46-8AAE-F990026504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EC8247-E022-45CC-A020-877C8275BAF1}"/>
              </a:ext>
            </a:extLst>
          </p:cNvPr>
          <p:cNvSpPr txBox="1">
            <a:spLocks/>
          </p:cNvSpPr>
          <p:nvPr userDrawn="1"/>
        </p:nvSpPr>
        <p:spPr>
          <a:xfrm>
            <a:off x="8018413" y="1693193"/>
            <a:ext cx="4803769" cy="2524107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>
            <a:lvl1pPr algn="l" defTabSz="5213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001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65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3" y="1101"/>
            <a:ext cx="13441455" cy="756234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BE34F6E-CD31-4F24-8C90-E63CF214FF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B80B97-DDAA-4E0E-8199-0A61DEFECFF0}"/>
              </a:ext>
            </a:extLst>
          </p:cNvPr>
          <p:cNvSpPr txBox="1">
            <a:spLocks/>
          </p:cNvSpPr>
          <p:nvPr userDrawn="1"/>
        </p:nvSpPr>
        <p:spPr>
          <a:xfrm>
            <a:off x="8018413" y="1693193"/>
            <a:ext cx="4803769" cy="2524107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>
            <a:lvl1pPr algn="l" defTabSz="5213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001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75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5" y="1101"/>
            <a:ext cx="13441453" cy="756234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776B70-9342-4124-ADB3-339DA199A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09265B-2426-4B75-8319-4A8FD788DA3E}"/>
              </a:ext>
            </a:extLst>
          </p:cNvPr>
          <p:cNvSpPr txBox="1">
            <a:spLocks/>
          </p:cNvSpPr>
          <p:nvPr userDrawn="1"/>
        </p:nvSpPr>
        <p:spPr>
          <a:xfrm>
            <a:off x="8018413" y="1693193"/>
            <a:ext cx="4803769" cy="2524107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>
            <a:lvl1pPr algn="l" defTabSz="5213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001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82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grass, road&#10;&#10;Description automatically generated">
            <a:extLst>
              <a:ext uri="{FF2B5EF4-FFF2-40B4-BE49-F238E27FC236}">
                <a16:creationId xmlns:a16="http://schemas.microsoft.com/office/drawing/2014/main" id="{11133AE5-A216-4D52-89ED-A2788B201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599" y="-750"/>
            <a:ext cx="7177916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A323091-2B3F-4CF9-A3DE-C1B9E33B4C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29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 standing in 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36C3E1CA-A998-41BA-888D-9C8C0C43B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0"/>
            <a:ext cx="7574762" cy="756285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7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walking with a herd of cattle&#10;&#10;Description automatically generated with medium confidence">
            <a:extLst>
              <a:ext uri="{FF2B5EF4-FFF2-40B4-BE49-F238E27FC236}">
                <a16:creationId xmlns:a16="http://schemas.microsoft.com/office/drawing/2014/main" id="{2CD415E1-3974-46C3-9E51-755836A92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93979" cy="756285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0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40359-711B-41CB-ACBF-3544FD058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7586366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2DC5641-A20D-4847-879B-B2BFA8B72B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8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3635037" cy="75796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699137" y="1693193"/>
            <a:ext cx="6727169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 here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2605F-D0F1-41C5-AD05-62F0231C57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3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68102498-5532-4D51-8190-8F5A337B84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0"/>
            <a:ext cx="7693979" cy="756285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5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sky, outdoor, farm machine&#10;&#10;Description automatically generated">
            <a:extLst>
              <a:ext uri="{FF2B5EF4-FFF2-40B4-BE49-F238E27FC236}">
                <a16:creationId xmlns:a16="http://schemas.microsoft.com/office/drawing/2014/main" id="{6BD05E14-E2E2-497C-97C6-EBFC18662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7313436" cy="756285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53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" y="1102"/>
            <a:ext cx="13441457" cy="756234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669" y="5038743"/>
            <a:ext cx="501898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78076A-3071-461B-A57D-242E5A690A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23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" y="1102"/>
            <a:ext cx="13441458" cy="7562344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60810BD-FAE1-4159-A8B2-2DABB0772C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23DF53-B159-44BD-9B90-CF21CED0BD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1669" y="3277369"/>
            <a:ext cx="501898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705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" y="1102"/>
            <a:ext cx="13441457" cy="756234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321669" y="3277369"/>
            <a:ext cx="501898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4C3547-3E31-4899-96E9-216B3C793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83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" y="1101"/>
            <a:ext cx="13441457" cy="756234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321669" y="3277369"/>
            <a:ext cx="501898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A187A5E-BB06-4269-AB9B-5577224B23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5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E7CBA3-E694-5148-8AD6-FA5569E17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3"/>
            <a:ext cx="13444538" cy="756407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669" y="3277369"/>
            <a:ext cx="501898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5D1B654-0B19-4A28-9063-C04A8B0D53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33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336" y="748987"/>
            <a:ext cx="12100084" cy="126047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336" y="2210788"/>
            <a:ext cx="12100084" cy="4522965"/>
          </a:xfrm>
        </p:spPr>
        <p:txBody>
          <a:bodyPr/>
          <a:lstStyle>
            <a:lvl1pPr>
              <a:defRPr sz="29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0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336" y="748987"/>
            <a:ext cx="12100084" cy="1260475"/>
          </a:xfr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336" y="2210788"/>
            <a:ext cx="12100084" cy="1570647"/>
          </a:xfrm>
        </p:spPr>
        <p:txBody>
          <a:bodyPr/>
          <a:lstStyle>
            <a:lvl1pPr marL="0" indent="0">
              <a:buFontTx/>
              <a:buNone/>
              <a:tabLst>
                <a:tab pos="176200" algn="l"/>
              </a:tabLst>
              <a:defRPr sz="1800"/>
            </a:lvl1pPr>
            <a:lvl2pPr marL="549230" indent="-285727">
              <a:buFontTx/>
              <a:buBlip>
                <a:blip r:embed="rId2"/>
              </a:buBlip>
              <a:defRPr sz="1800"/>
            </a:lvl2pPr>
            <a:lvl3pPr marL="827019" indent="-285727">
              <a:buFontTx/>
              <a:buBlip>
                <a:blip r:embed="rId2"/>
              </a:buBlip>
              <a:defRPr sz="1800"/>
            </a:lvl3pPr>
            <a:lvl4pPr marL="1090525" indent="-285727">
              <a:buFontTx/>
              <a:buBlip>
                <a:blip r:embed="rId2"/>
              </a:buBlip>
              <a:defRPr sz="1800"/>
            </a:lvl4pPr>
            <a:lvl5pPr marL="1455621" indent="-285727">
              <a:buFontTx/>
              <a:buBlip>
                <a:blip r:embed="rId2"/>
              </a:buBlip>
              <a:defRPr sz="18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0"/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858336" y="3997449"/>
            <a:ext cx="5461155" cy="2919140"/>
          </a:xfrm>
        </p:spPr>
        <p:txBody>
          <a:bodyPr/>
          <a:lstStyle>
            <a:lvl1pPr marL="176200" indent="-176200">
              <a:defRPr sz="1800"/>
            </a:lvl1pPr>
            <a:lvl2pPr marL="452401" indent="-277791">
              <a:defRPr sz="1800"/>
            </a:lvl2pPr>
            <a:lvl3pPr marL="715905" indent="-263503">
              <a:defRPr sz="1800"/>
            </a:lvl3pPr>
            <a:lvl4pPr marL="980996" indent="-265091">
              <a:defRPr sz="1800"/>
            </a:lvl4pPr>
            <a:lvl5pPr marL="1169894" indent="-188898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18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58336" y="2237791"/>
            <a:ext cx="5935941" cy="4495962"/>
          </a:xfrm>
        </p:spPr>
        <p:txBody>
          <a:bodyPr/>
          <a:lstStyle>
            <a:lvl1pPr marL="263503" indent="-263503">
              <a:defRPr sz="2200" b="1"/>
            </a:lvl1pPr>
            <a:lvl2pPr marL="541294" indent="-277791">
              <a:defRPr sz="2200"/>
            </a:lvl2pPr>
            <a:lvl3pPr marL="804797" indent="-263503">
              <a:defRPr sz="2200"/>
            </a:lvl3pPr>
            <a:lvl4pPr marL="1081001" indent="-276202">
              <a:defRPr sz="2200"/>
            </a:lvl4pPr>
            <a:lvl5pPr marL="1346091" indent="-265091"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336" y="748987"/>
            <a:ext cx="12100084" cy="126047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10301" y="2237791"/>
            <a:ext cx="5948119" cy="4495962"/>
          </a:xfrm>
        </p:spPr>
        <p:txBody>
          <a:bodyPr/>
          <a:lstStyle>
            <a:lvl1pPr marL="263503" indent="-263503">
              <a:defRPr sz="2200" b="1"/>
            </a:lvl1pPr>
            <a:lvl2pPr marL="541294" indent="-277791">
              <a:defRPr sz="2200"/>
            </a:lvl2pPr>
            <a:lvl3pPr marL="804797" indent="-263503">
              <a:defRPr sz="2200"/>
            </a:lvl3pPr>
            <a:lvl4pPr marL="1081001" indent="-276202">
              <a:defRPr sz="2200"/>
            </a:lvl4pPr>
            <a:lvl5pPr marL="1346091" indent="-265091"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E3DD4B-3628-43A0-90C7-EF6C964B6BBE}"/>
              </a:ext>
            </a:extLst>
          </p:cNvPr>
          <p:cNvGrpSpPr/>
          <p:nvPr userDrawn="1"/>
        </p:nvGrpSpPr>
        <p:grpSpPr>
          <a:xfrm>
            <a:off x="0" y="0"/>
            <a:ext cx="13444538" cy="7562850"/>
            <a:chOff x="0" y="0"/>
            <a:chExt cx="13444538" cy="756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0CC5BF-2D01-4E0C-ABD6-3D00A81D98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83058" y="0"/>
              <a:ext cx="2761480" cy="7562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58B746-12DC-4B3E-92D9-7432BAE029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683058" cy="7562850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994077" y="1117129"/>
            <a:ext cx="7992888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2605F-D0F1-41C5-AD05-62F0231C57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41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81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948" y="455265"/>
            <a:ext cx="12100084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949" y="1909217"/>
            <a:ext cx="5951734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394" indent="0">
              <a:buNone/>
              <a:defRPr sz="2300" b="1"/>
            </a:lvl2pPr>
            <a:lvl3pPr marL="1042789" indent="0">
              <a:buNone/>
              <a:defRPr sz="2000" b="1"/>
            </a:lvl3pPr>
            <a:lvl4pPr marL="1564183" indent="0">
              <a:buNone/>
              <a:defRPr sz="1800" b="1"/>
            </a:lvl4pPr>
            <a:lvl5pPr marL="2085577" indent="0">
              <a:buNone/>
              <a:defRPr sz="1800" b="1"/>
            </a:lvl5pPr>
            <a:lvl6pPr marL="2606971" indent="0">
              <a:buNone/>
              <a:defRPr sz="1800" b="1"/>
            </a:lvl6pPr>
            <a:lvl7pPr marL="3128367" indent="0">
              <a:buNone/>
              <a:defRPr sz="1800" b="1"/>
            </a:lvl7pPr>
            <a:lvl8pPr marL="3649760" indent="0">
              <a:buNone/>
              <a:defRPr sz="1800" b="1"/>
            </a:lvl8pPr>
            <a:lvl9pPr marL="4171155" indent="0">
              <a:buNone/>
              <a:defRPr sz="18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956" y="2845321"/>
            <a:ext cx="5940339" cy="412802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7010300" y="1909217"/>
            <a:ext cx="5936731" cy="5064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4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336" y="748987"/>
            <a:ext cx="12100084" cy="1260475"/>
          </a:xfr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8337" y="2210788"/>
            <a:ext cx="5935940" cy="2290469"/>
          </a:xfrm>
        </p:spPr>
        <p:txBody>
          <a:bodyPr/>
          <a:lstStyle>
            <a:lvl1pPr marL="0" indent="0">
              <a:buFontTx/>
              <a:buNone/>
              <a:tabLst>
                <a:tab pos="176200" algn="l"/>
              </a:tabLst>
              <a:defRPr sz="1800"/>
            </a:lvl1pPr>
            <a:lvl2pPr marL="549230" indent="-285727">
              <a:buFontTx/>
              <a:buBlip>
                <a:blip r:embed="rId2"/>
              </a:buBlip>
              <a:defRPr sz="1800"/>
            </a:lvl2pPr>
            <a:lvl3pPr marL="827019" indent="-285727">
              <a:buFontTx/>
              <a:buBlip>
                <a:blip r:embed="rId2"/>
              </a:buBlip>
              <a:defRPr sz="1800"/>
            </a:lvl3pPr>
            <a:lvl4pPr marL="1090525" indent="-285727">
              <a:buFontTx/>
              <a:buBlip>
                <a:blip r:embed="rId2"/>
              </a:buBlip>
              <a:defRPr sz="1800"/>
            </a:lvl4pPr>
            <a:lvl5pPr marL="1455621" indent="-285727">
              <a:buFontTx/>
              <a:buBlip>
                <a:blip r:embed="rId2"/>
              </a:buBlip>
              <a:defRPr sz="1800"/>
            </a:lvl5pPr>
          </a:lstStyle>
          <a:p>
            <a:r>
              <a:rPr lang="en-NZ"/>
              <a:t>Report style – Column 1</a:t>
            </a:r>
          </a:p>
          <a:p>
            <a:r>
              <a:rPr lang="en-NZ"/>
              <a:t>Subhead</a:t>
            </a:r>
          </a:p>
          <a:p>
            <a:r>
              <a:rPr lang="en-NZ"/>
              <a:t>Body Copy. Upid magnam repedissim reherde at  maxim siti consed mos nis commodi piendi dolupti deliquis digenimin pe sime omnimi, to endi cum duci quiam, quam faceptum.</a:t>
            </a:r>
          </a:p>
          <a:p>
            <a:pPr lvl="0"/>
            <a:endParaRPr lang="en-AU"/>
          </a:p>
          <a:p>
            <a:pPr lvl="0"/>
            <a:endParaRPr lang="en-AU"/>
          </a:p>
          <a:p>
            <a:pPr lvl="0"/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858337" y="4717529"/>
            <a:ext cx="5733698" cy="1828522"/>
          </a:xfrm>
        </p:spPr>
        <p:txBody>
          <a:bodyPr/>
          <a:lstStyle>
            <a:lvl1pPr marL="176200" indent="-176200">
              <a:defRPr sz="1800"/>
            </a:lvl1pPr>
            <a:lvl2pPr marL="452401" indent="-277791">
              <a:defRPr sz="1800"/>
            </a:lvl2pPr>
            <a:lvl3pPr marL="715905" indent="-263503">
              <a:defRPr sz="1800"/>
            </a:lvl3pPr>
            <a:lvl4pPr marL="980996" indent="-265091">
              <a:defRPr sz="1800"/>
            </a:lvl4pPr>
            <a:lvl5pPr marL="1169894" indent="-188898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22480" y="2210788"/>
            <a:ext cx="5935940" cy="2290469"/>
          </a:xfrm>
        </p:spPr>
        <p:txBody>
          <a:bodyPr/>
          <a:lstStyle>
            <a:lvl1pPr marL="0" indent="0">
              <a:buFontTx/>
              <a:buNone/>
              <a:tabLst>
                <a:tab pos="176200" algn="l"/>
              </a:tabLst>
              <a:defRPr sz="1800"/>
            </a:lvl1pPr>
            <a:lvl2pPr marL="549230" indent="-285727">
              <a:buFontTx/>
              <a:buBlip>
                <a:blip r:embed="rId2"/>
              </a:buBlip>
              <a:defRPr sz="1800"/>
            </a:lvl2pPr>
            <a:lvl3pPr marL="827019" indent="-285727">
              <a:buFontTx/>
              <a:buBlip>
                <a:blip r:embed="rId2"/>
              </a:buBlip>
              <a:defRPr sz="1800"/>
            </a:lvl3pPr>
            <a:lvl4pPr marL="1090525" indent="-285727">
              <a:buFontTx/>
              <a:buBlip>
                <a:blip r:embed="rId2"/>
              </a:buBlip>
              <a:defRPr sz="1800"/>
            </a:lvl4pPr>
            <a:lvl5pPr marL="1455621" indent="-285727">
              <a:buFontTx/>
              <a:buBlip>
                <a:blip r:embed="rId2"/>
              </a:buBlip>
              <a:defRPr sz="1800"/>
            </a:lvl5pPr>
          </a:lstStyle>
          <a:p>
            <a:r>
              <a:rPr lang="en-NZ"/>
              <a:t>Report style – Column 1</a:t>
            </a:r>
          </a:p>
          <a:p>
            <a:r>
              <a:rPr lang="en-NZ"/>
              <a:t>Subhead</a:t>
            </a:r>
          </a:p>
          <a:p>
            <a:r>
              <a:rPr lang="en-NZ"/>
              <a:t>Body Copy. Upid magnam repedissim reherde at  maxim siti consed mos nis commodi piendi dolupti deliquis digenimin pe sime omnimi, to endi cum duci quiam, quam faceptum.</a:t>
            </a:r>
          </a:p>
        </p:txBody>
      </p:sp>
    </p:spTree>
    <p:extLst>
      <p:ext uri="{BB962C8B-B14F-4D97-AF65-F5344CB8AC3E}">
        <p14:creationId xmlns:p14="http://schemas.microsoft.com/office/powerpoint/2010/main" val="1960257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8722-BE2A-4D18-A089-4EEAA6C6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73065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688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8469" userDrawn="1">
          <p15:clr>
            <a:srgbClr val="FBAE40"/>
          </p15:clr>
        </p15:guide>
        <p15:guide id="3" orient="horz" pos="4764" userDrawn="1">
          <p15:clr>
            <a:srgbClr val="FBAE40"/>
          </p15:clr>
        </p15:guide>
        <p15:guide id="4" orient="horz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4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54D057-8A68-4876-B1B2-A655B91F0421}"/>
              </a:ext>
            </a:extLst>
          </p:cNvPr>
          <p:cNvGrpSpPr/>
          <p:nvPr userDrawn="1"/>
        </p:nvGrpSpPr>
        <p:grpSpPr>
          <a:xfrm>
            <a:off x="1321669" y="-750"/>
            <a:ext cx="12122869" cy="7564350"/>
            <a:chOff x="1321669" y="-750"/>
            <a:chExt cx="12122869" cy="7564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C553B6-DD44-1049-90C6-92113D097CFF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1669" y="0"/>
              <a:ext cx="9242549" cy="7563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99462E-B244-462F-94F3-B12358AFF186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002"/>
            <a:stretch/>
          </p:blipFill>
          <p:spPr>
            <a:xfrm>
              <a:off x="10394677" y="-750"/>
              <a:ext cx="3049861" cy="7563600"/>
            </a:xfrm>
            <a:prstGeom prst="rect">
              <a:avLst/>
            </a:prstGeom>
          </p:spPr>
        </p:pic>
      </p:grp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1ED2D4-0057-49F4-8AC9-1EA57E584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104" y="378585"/>
            <a:ext cx="1643773" cy="79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6045" y="1256943"/>
            <a:ext cx="8357950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E5EC-E1EB-479D-8991-3F01AB28D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70342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7173266-1421-4BB7-9A6B-A44844AF08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B25A89C-71E4-4243-B094-15E7ED068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sky, outdoor, person&#10;&#10;Description automatically generated">
            <a:extLst>
              <a:ext uri="{FF2B5EF4-FFF2-40B4-BE49-F238E27FC236}">
                <a16:creationId xmlns:a16="http://schemas.microsoft.com/office/drawing/2014/main" id="{41EE6020-39AE-45B9-987F-BEC191FD0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06"/>
            <a:ext cx="7442349" cy="75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F78498-D0A9-4EFB-99DF-BDAA0276FE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33E6A6B-9B8E-4783-B064-22031E26D7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495" y="378585"/>
            <a:ext cx="19305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laying frisbee in a park&#10;&#10;Description automatically generated with medium confidence">
            <a:extLst>
              <a:ext uri="{FF2B5EF4-FFF2-40B4-BE49-F238E27FC236}">
                <a16:creationId xmlns:a16="http://schemas.microsoft.com/office/drawing/2014/main" id="{B964AB69-DEA6-4F29-9F29-203B7DD30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97" t="6106"/>
          <a:stretch/>
        </p:blipFill>
        <p:spPr>
          <a:xfrm>
            <a:off x="0" y="0"/>
            <a:ext cx="7370342" cy="756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53B6-DD44-1049-90C6-92113D097CF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1989" y="0"/>
            <a:ext cx="9242549" cy="756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A85CFF-2B5B-48C5-B708-BA27DDEC06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3979" y="1693193"/>
            <a:ext cx="5370016" cy="2524107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AU"/>
              <a:t>Click to add a title</a:t>
            </a:r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0A5C5F7-FAA6-41C1-9D9F-07F5CD01E1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" y="469057"/>
            <a:ext cx="152383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4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827" y="2639699"/>
            <a:ext cx="10835601" cy="1260475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/>
          <a:p>
            <a:r>
              <a:rPr lang="en-AU"/>
              <a:t>PRESENTATION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09" r:id="rId2"/>
    <p:sldLayoutId id="2147483781" r:id="rId3"/>
    <p:sldLayoutId id="2147483782" r:id="rId4"/>
    <p:sldLayoutId id="2147483800" r:id="rId5"/>
    <p:sldLayoutId id="2147483803" r:id="rId6"/>
    <p:sldLayoutId id="2147483784" r:id="rId7"/>
    <p:sldLayoutId id="2147483785" r:id="rId8"/>
    <p:sldLayoutId id="2147483793" r:id="rId9"/>
    <p:sldLayoutId id="2147483790" r:id="rId10"/>
    <p:sldLayoutId id="2147483786" r:id="rId11"/>
    <p:sldLayoutId id="2147483780" r:id="rId12"/>
    <p:sldLayoutId id="2147483783" r:id="rId13"/>
    <p:sldLayoutId id="2147483792" r:id="rId14"/>
    <p:sldLayoutId id="2147483787" r:id="rId15"/>
    <p:sldLayoutId id="2147483789" r:id="rId16"/>
    <p:sldLayoutId id="2147483751" r:id="rId17"/>
    <p:sldLayoutId id="2147483752" r:id="rId18"/>
    <p:sldLayoutId id="2147483753" r:id="rId19"/>
    <p:sldLayoutId id="2147483794" r:id="rId20"/>
    <p:sldLayoutId id="2147483802" r:id="rId21"/>
    <p:sldLayoutId id="2147483764" r:id="rId22"/>
    <p:sldLayoutId id="2147483766" r:id="rId23"/>
    <p:sldLayoutId id="2147483762" r:id="rId24"/>
    <p:sldLayoutId id="2147483768" r:id="rId25"/>
    <p:sldLayoutId id="2147483801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796" r:id="rId32"/>
    <p:sldLayoutId id="2147483795" r:id="rId33"/>
    <p:sldLayoutId id="2147483797" r:id="rId34"/>
    <p:sldLayoutId id="2147483798" r:id="rId35"/>
    <p:sldLayoutId id="2147483799" r:id="rId36"/>
  </p:sldLayoutIdLst>
  <p:hf sldNum="0" hdr="0" dt="0"/>
  <p:txStyles>
    <p:titleStyle>
      <a:lvl1pPr algn="l" defTabSz="521394" rtl="0" eaLnBrk="1" latinLnBrk="0" hangingPunct="1">
        <a:lnSpc>
          <a:spcPct val="80000"/>
        </a:lnSpc>
        <a:spcBef>
          <a:spcPct val="0"/>
        </a:spcBef>
        <a:buNone/>
        <a:defRPr sz="70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503" indent="-263503" algn="l" defTabSz="521394" rtl="0" eaLnBrk="1" latinLnBrk="0" hangingPunct="1">
        <a:spcBef>
          <a:spcPct val="20000"/>
        </a:spcBef>
        <a:buSzPct val="100000"/>
        <a:buFontTx/>
        <a:buBlip>
          <a:blip r:embed="rId3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41294" indent="-277791" algn="l" defTabSz="521394" rtl="0" eaLnBrk="1" latinLnBrk="0" hangingPunct="1">
        <a:spcBef>
          <a:spcPct val="20000"/>
        </a:spcBef>
        <a:buFontTx/>
        <a:buBlip>
          <a:blip r:embed="rId38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4797" indent="-263503" algn="l" defTabSz="521394" rtl="0" eaLnBrk="1" latinLnBrk="0" hangingPunct="1">
        <a:spcBef>
          <a:spcPct val="20000"/>
        </a:spcBef>
        <a:buClr>
          <a:srgbClr val="FFC2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9894" indent="-365095" algn="l" defTabSz="52139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397" indent="-263503" algn="l" defTabSz="521394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667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062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457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850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94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89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83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577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971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367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760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155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764">
          <p15:clr>
            <a:srgbClr val="F26B43"/>
          </p15:clr>
        </p15:guide>
        <p15:guide id="3">
          <p15:clr>
            <a:srgbClr val="F26B43"/>
          </p15:clr>
        </p15:guide>
        <p15:guide id="4" pos="8469">
          <p15:clr>
            <a:srgbClr val="F26B43"/>
          </p15:clr>
        </p15:guide>
        <p15:guide id="5" pos="1422">
          <p15:clr>
            <a:srgbClr val="F26B43"/>
          </p15:clr>
        </p15:guide>
        <p15:guide id="6" pos="2828">
          <p15:clr>
            <a:srgbClr val="F26B43"/>
          </p15:clr>
        </p15:guide>
        <p15:guide id="7" pos="4235">
          <p15:clr>
            <a:srgbClr val="F26B43"/>
          </p15:clr>
        </p15:guide>
        <p15:guide id="8" pos="5641">
          <p15:clr>
            <a:srgbClr val="F26B43"/>
          </p15:clr>
        </p15:guide>
        <p15:guide id="10" pos="7047">
          <p15:clr>
            <a:srgbClr val="F26B43"/>
          </p15:clr>
        </p15:guide>
        <p15:guide id="11" orient="horz" pos="794">
          <p15:clr>
            <a:srgbClr val="F26B43"/>
          </p15:clr>
        </p15:guide>
        <p15:guide id="12" orient="horz" pos="1566">
          <p15:clr>
            <a:srgbClr val="F26B43"/>
          </p15:clr>
        </p15:guide>
        <p15:guide id="13" orient="horz" pos="2382">
          <p15:clr>
            <a:srgbClr val="F26B43"/>
          </p15:clr>
        </p15:guide>
        <p15:guide id="14" orient="horz" pos="3198">
          <p15:clr>
            <a:srgbClr val="F26B43"/>
          </p15:clr>
        </p15:guide>
        <p15:guide id="15" orient="horz" pos="39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227" y="748987"/>
            <a:ext cx="12100084" cy="1260475"/>
          </a:xfrm>
          <a:prstGeom prst="rect">
            <a:avLst/>
          </a:prstGeom>
        </p:spPr>
        <p:txBody>
          <a:bodyPr vert="horz" lIns="104282" tIns="52141" rIns="104282" bIns="52141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227" y="2210788"/>
            <a:ext cx="12100084" cy="4991131"/>
          </a:xfrm>
          <a:prstGeom prst="rect">
            <a:avLst/>
          </a:prstGeom>
        </p:spPr>
        <p:txBody>
          <a:bodyPr vert="horz" lIns="104282" tIns="52141" rIns="104282" bIns="52141" rtlCol="0">
            <a:no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663AD-A9C6-B14F-A74E-5CF5F8DC72A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008" y="6949777"/>
            <a:ext cx="1089965" cy="2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745" r:id="rId6"/>
    <p:sldLayoutId id="2147483744" r:id="rId7"/>
  </p:sldLayoutIdLst>
  <p:hf sldNum="0" hdr="0" dt="0"/>
  <p:txStyles>
    <p:titleStyle>
      <a:lvl1pPr marL="685800" indent="-685800" algn="l" defTabSz="521394" rtl="0" eaLnBrk="1" latinLnBrk="0" hangingPunct="1">
        <a:spcBef>
          <a:spcPct val="0"/>
        </a:spcBef>
        <a:buFontTx/>
        <a:buBlip>
          <a:blip r:embed="rId10"/>
        </a:buBlip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503" indent="-263503" algn="l" defTabSz="521394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1294" indent="-277791" algn="l" defTabSz="521394" rtl="0" eaLnBrk="1" latinLnBrk="0" hangingPunct="1">
        <a:spcBef>
          <a:spcPct val="20000"/>
        </a:spcBef>
        <a:buFontTx/>
        <a:buBlip>
          <a:blip r:embed="rId11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4797" indent="-263503" algn="l" defTabSz="521394" rtl="0" eaLnBrk="1" latinLnBrk="0" hangingPunct="1">
        <a:spcBef>
          <a:spcPct val="20000"/>
        </a:spcBef>
        <a:buClr>
          <a:srgbClr val="FFC2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9894" indent="-365095" algn="l" defTabSz="52139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397" indent="-263503" algn="l" defTabSz="521394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667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062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457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850" indent="-260698" algn="l" defTabSz="521394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94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789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183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577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606971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367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760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155" algn="l" defTabSz="5213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pinsite.asbbank.co.nz/About-ASB/How%20we%20work/delivery/deliveryframework/Pages/default.asp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jpeg"/><Relationship Id="rId5" Type="http://schemas.openxmlformats.org/officeDocument/2006/relationships/image" Target="../media/image51.png"/><Relationship Id="rId4" Type="http://schemas.openxmlformats.org/officeDocument/2006/relationships/hyperlink" Target="mailto:AzureDevOpsMigrationProject@asb.co.n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zureDevOpsMigrationProject@asb.co.n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docs.microsoft.com/en-us/azure/devops/organizations/settings/about-areas-iterations?view=azure-devop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48D9A6-172F-452F-B321-1A9132454E37}"/>
              </a:ext>
            </a:extLst>
          </p:cNvPr>
          <p:cNvSpPr txBox="1">
            <a:spLocks/>
          </p:cNvSpPr>
          <p:nvPr/>
        </p:nvSpPr>
        <p:spPr>
          <a:xfrm>
            <a:off x="6933235" y="3040231"/>
            <a:ext cx="6412049" cy="2524107"/>
          </a:xfrm>
          <a:prstGeom prst="rect">
            <a:avLst/>
          </a:prstGeom>
        </p:spPr>
        <p:txBody>
          <a:bodyPr vert="horz" lIns="104282" tIns="52141" rIns="104282" bIns="52141" rtlCol="0" anchor="ctr">
            <a:noAutofit/>
          </a:bodyPr>
          <a:lstStyle>
            <a:lvl1pPr algn="l" defTabSz="52139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001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NZ"/>
              <a:t>ASB Project in Azure 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D6567-B771-4D91-9089-A8B062F7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" y="1765201"/>
            <a:ext cx="4824536" cy="41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7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1" y="555806"/>
            <a:ext cx="12100084" cy="1260475"/>
          </a:xfrm>
        </p:spPr>
        <p:txBody>
          <a:bodyPr>
            <a:normAutofit fontScale="90000"/>
          </a:bodyPr>
          <a:lstStyle/>
          <a:p>
            <a:r>
              <a:rPr lang="en-NZ" sz="4000"/>
              <a:t>Simplification of </a:t>
            </a:r>
            <a:br>
              <a:rPr lang="en-NZ" sz="4000"/>
            </a:br>
            <a:r>
              <a:rPr lang="en-NZ" sz="4000"/>
              <a:t>work items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033D889-6B2E-AA44-B15A-2A7C54BCA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42307"/>
              </p:ext>
            </p:extLst>
          </p:nvPr>
        </p:nvGraphicFramePr>
        <p:xfrm>
          <a:off x="7176304" y="211250"/>
          <a:ext cx="5324354" cy="661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69580">
                  <a:extLst>
                    <a:ext uri="{9D8B030D-6E8A-4147-A177-3AD203B41FA5}">
                      <a16:colId xmlns:a16="http://schemas.microsoft.com/office/drawing/2014/main" val="84487418"/>
                    </a:ext>
                  </a:extLst>
                </a:gridCol>
                <a:gridCol w="2754774">
                  <a:extLst>
                    <a:ext uri="{9D8B030D-6E8A-4147-A177-3AD203B41FA5}">
                      <a16:colId xmlns:a16="http://schemas.microsoft.com/office/drawing/2014/main" val="1570787427"/>
                    </a:ext>
                  </a:extLst>
                </a:gridCol>
              </a:tblGrid>
              <a:tr h="680582">
                <a:tc>
                  <a:txBody>
                    <a:bodyPr/>
                    <a:lstStyle/>
                    <a:p>
                      <a:r>
                        <a:rPr lang="en-US"/>
                        <a:t>ASB ADO work item types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ASB ADO current work item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85374"/>
                  </a:ext>
                </a:extLst>
              </a:tr>
              <a:tr h="54742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Assumption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Bug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Decision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Dependency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Epic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Feature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OKR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Issue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Risk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Task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Test case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Test plan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Test suite</a:t>
                      </a:r>
                      <a:endParaRPr lang="en-NZ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/>
                        <a:t>User story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Assumption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Assurance (disabled)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Bug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Decision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Dependency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Enhancement (disabled)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Epic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Feature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Impediment (disabled)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Product backlog item (disabled)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Issue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Risk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Test case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Test plan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Test suite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Tribe epic (disabled)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mi-NZ" sz="1800" kern="1200">
                          <a:solidFill>
                            <a:schemeClr val="dk1"/>
                          </a:solidFill>
                          <a:effectLst/>
                        </a:rPr>
                        <a:t>User story</a:t>
                      </a:r>
                      <a:endParaRPr lang="en-NZ" sz="18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9796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E0596-5CAE-D04F-8ABD-3B1E8A3326A8}"/>
              </a:ext>
            </a:extLst>
          </p:cNvPr>
          <p:cNvSpPr txBox="1">
            <a:spLocks/>
          </p:cNvSpPr>
          <p:nvPr/>
        </p:nvSpPr>
        <p:spPr>
          <a:xfrm>
            <a:off x="943880" y="2160837"/>
            <a:ext cx="5629198" cy="4354171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400"/>
              <a:t>All teams will use the ADO Agile template as it offers greater flexibility than the Scrum template</a:t>
            </a:r>
          </a:p>
          <a:p>
            <a:r>
              <a:rPr lang="mi-NZ" sz="2400"/>
              <a:t>For </a:t>
            </a:r>
            <a:r>
              <a:rPr lang="mi-NZ" sz="2400" err="1"/>
              <a:t>those</a:t>
            </a:r>
            <a:r>
              <a:rPr lang="mi-NZ" sz="2400"/>
              <a:t> </a:t>
            </a:r>
            <a:r>
              <a:rPr lang="mi-NZ" sz="2400" err="1"/>
              <a:t>previously</a:t>
            </a:r>
            <a:r>
              <a:rPr lang="mi-NZ" sz="2400"/>
              <a:t> on the Scrum template, please note that you will use User Story instead of Product Backlog Item </a:t>
            </a:r>
          </a:p>
          <a:p>
            <a:r>
              <a:rPr lang="mi-NZ" sz="2400"/>
              <a:t>We’ve removed disabled work item types from the work item list to make it </a:t>
            </a:r>
            <a:r>
              <a:rPr lang="mi-NZ" sz="2400" err="1"/>
              <a:t>less</a:t>
            </a:r>
            <a:r>
              <a:rPr lang="mi-NZ" sz="2400"/>
              <a:t> </a:t>
            </a:r>
            <a:r>
              <a:rPr lang="mi-NZ" sz="2400" err="1"/>
              <a:t>confusing</a:t>
            </a:r>
            <a:r>
              <a:rPr lang="mi-NZ" sz="2400"/>
              <a:t> (</a:t>
            </a:r>
            <a:r>
              <a:rPr lang="mi-NZ" sz="2400" err="1"/>
              <a:t>shown</a:t>
            </a:r>
            <a:r>
              <a:rPr lang="mi-NZ" sz="2400"/>
              <a:t> </a:t>
            </a:r>
            <a:r>
              <a:rPr lang="mi-NZ" sz="2400" err="1"/>
              <a:t>in</a:t>
            </a:r>
            <a:r>
              <a:rPr lang="mi-NZ" sz="2400"/>
              <a:t> </a:t>
            </a:r>
            <a:r>
              <a:rPr lang="mi-NZ" sz="2400" err="1"/>
              <a:t>grey</a:t>
            </a:r>
            <a:r>
              <a:rPr lang="mi-NZ" sz="2400"/>
              <a:t> </a:t>
            </a:r>
            <a:r>
              <a:rPr lang="mi-NZ" sz="2400" err="1"/>
              <a:t>on</a:t>
            </a:r>
            <a:r>
              <a:rPr lang="mi-NZ" sz="2400"/>
              <a:t> </a:t>
            </a:r>
            <a:r>
              <a:rPr lang="mi-NZ" sz="2400" err="1"/>
              <a:t>the</a:t>
            </a:r>
            <a:r>
              <a:rPr lang="mi-NZ" sz="2400"/>
              <a:t> </a:t>
            </a:r>
            <a:r>
              <a:rPr lang="mi-NZ" sz="2400" err="1"/>
              <a:t>table</a:t>
            </a:r>
            <a:r>
              <a:rPr lang="mi-NZ" sz="2400"/>
              <a:t>)</a:t>
            </a:r>
          </a:p>
          <a:p>
            <a:pPr marL="0" indent="0">
              <a:buNone/>
            </a:pPr>
            <a:endParaRPr lang="en-NZ" sz="1600"/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347694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13" y="211249"/>
            <a:ext cx="12100084" cy="1260475"/>
          </a:xfrm>
        </p:spPr>
        <p:txBody>
          <a:bodyPr>
            <a:normAutofit/>
          </a:bodyPr>
          <a:lstStyle/>
          <a:p>
            <a:r>
              <a:rPr lang="en-NZ" sz="4400"/>
              <a:t>Fields on work items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264E5-1D3D-994B-B1F9-E82302D343ED}"/>
              </a:ext>
            </a:extLst>
          </p:cNvPr>
          <p:cNvSpPr txBox="1">
            <a:spLocks/>
          </p:cNvSpPr>
          <p:nvPr/>
        </p:nvSpPr>
        <p:spPr>
          <a:xfrm>
            <a:off x="1698632" y="1742522"/>
            <a:ext cx="9468538" cy="3976791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800"/>
              <a:t>Tribes/squads etc will no longer be able to add custom fields to work items as everyone will see the same work items and their fields</a:t>
            </a:r>
          </a:p>
          <a:p>
            <a:r>
              <a:rPr lang="mi-NZ" sz="2800"/>
              <a:t>If you have a requirement to query by a unique field type we can enable this via the metadata tab on work items (see next page)</a:t>
            </a:r>
          </a:p>
          <a:p>
            <a:r>
              <a:rPr lang="mi-NZ" sz="2800"/>
              <a:t>However they can still devise and add templates to ADO for use by their squads</a:t>
            </a:r>
            <a:r>
              <a:rPr lang="mi-NZ"/>
              <a:t>.</a:t>
            </a:r>
          </a:p>
          <a:p>
            <a:pPr marL="0" indent="0">
              <a:buNone/>
            </a:pPr>
            <a:endParaRPr lang="en-NZ"/>
          </a:p>
          <a:p>
            <a:pPr marL="0" indent="0">
              <a:buNone/>
            </a:pPr>
            <a:endParaRPr lang="en-NZ"/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</p:spTree>
    <p:extLst>
      <p:ext uri="{BB962C8B-B14F-4D97-AF65-F5344CB8AC3E}">
        <p14:creationId xmlns:p14="http://schemas.microsoft.com/office/powerpoint/2010/main" val="179388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5D8A6F-E079-4492-A65F-BF910FAE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775" y="1487410"/>
            <a:ext cx="9067017" cy="43306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E308-8288-C345-A45A-A396115891EE}"/>
              </a:ext>
            </a:extLst>
          </p:cNvPr>
          <p:cNvSpPr/>
          <p:nvPr/>
        </p:nvSpPr>
        <p:spPr>
          <a:xfrm>
            <a:off x="9796674" y="3191073"/>
            <a:ext cx="3298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mi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i-NZ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mi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941D45-9294-4343-8C0B-59B843906937}"/>
              </a:ext>
            </a:extLst>
          </p:cNvPr>
          <p:cNvSpPr txBox="1">
            <a:spLocks/>
          </p:cNvSpPr>
          <p:nvPr/>
        </p:nvSpPr>
        <p:spPr>
          <a:xfrm>
            <a:off x="586566" y="2324329"/>
            <a:ext cx="4454574" cy="388039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 fields can be added to the metadata page if required.</a:t>
            </a:r>
          </a:p>
          <a:p>
            <a:pPr marL="263503" lvl="1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F2ECE-B02E-2040-A6D1-CA85009E0F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rot="10800000" flipH="1">
            <a:off x="2813853" y="-317338"/>
            <a:ext cx="10876946" cy="84360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2A3EE2-5636-B643-8D4B-1E0A47EA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5" y="226935"/>
            <a:ext cx="12100084" cy="1260475"/>
          </a:xfrm>
        </p:spPr>
        <p:txBody>
          <a:bodyPr>
            <a:normAutofit/>
          </a:bodyPr>
          <a:lstStyle/>
          <a:p>
            <a:r>
              <a:rPr lang="en-NZ" sz="4400"/>
              <a:t>Metadata page</a:t>
            </a:r>
          </a:p>
        </p:txBody>
      </p:sp>
    </p:spTree>
    <p:extLst>
      <p:ext uri="{BB962C8B-B14F-4D97-AF65-F5344CB8AC3E}">
        <p14:creationId xmlns:p14="http://schemas.microsoft.com/office/powerpoint/2010/main" val="229804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7245-4D88-4E4B-B27D-8E3820BA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/>
              <a:t>Simplification of User story states,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81C6C-EAB8-4FB9-B557-27E7BB90F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7673" y="2025812"/>
            <a:ext cx="8184901" cy="4128021"/>
          </a:xfrm>
        </p:spPr>
        <p:txBody>
          <a:bodyPr/>
          <a:lstStyle/>
          <a:p>
            <a:r>
              <a:rPr lang="en-NZ" sz="2400" b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States are generic and can be used for a number of different requirements</a:t>
            </a:r>
          </a:p>
          <a:p>
            <a:r>
              <a:rPr lang="en-NZ" sz="2400" b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Enables clean data, which allows for better reporting</a:t>
            </a:r>
          </a:p>
          <a:p>
            <a:r>
              <a:rPr lang="en-NZ" sz="2400" b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support of out of the box functionality</a:t>
            </a:r>
          </a:p>
          <a:p>
            <a:r>
              <a:rPr lang="en-NZ" sz="2400" b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Leveraging the usability testing Microsoft has completed with the out of the box design</a:t>
            </a:r>
          </a:p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859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301710"/>
            <a:ext cx="11174798" cy="1201220"/>
          </a:xfrm>
        </p:spPr>
        <p:txBody>
          <a:bodyPr>
            <a:normAutofit/>
          </a:bodyPr>
          <a:lstStyle/>
          <a:p>
            <a:r>
              <a:rPr lang="en-NZ" sz="4000"/>
              <a:t>Simplification of User story states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EA90558-5D2A-4643-8ADB-83615EA54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57120"/>
              </p:ext>
            </p:extLst>
          </p:nvPr>
        </p:nvGraphicFramePr>
        <p:xfrm>
          <a:off x="8489573" y="1684580"/>
          <a:ext cx="4747408" cy="42062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65691">
                  <a:extLst>
                    <a:ext uri="{9D8B030D-6E8A-4147-A177-3AD203B41FA5}">
                      <a16:colId xmlns:a16="http://schemas.microsoft.com/office/drawing/2014/main" val="84487418"/>
                    </a:ext>
                  </a:extLst>
                </a:gridCol>
                <a:gridCol w="2481717">
                  <a:extLst>
                    <a:ext uri="{9D8B030D-6E8A-4147-A177-3AD203B41FA5}">
                      <a16:colId xmlns:a16="http://schemas.microsoft.com/office/drawing/2014/main" val="1570787427"/>
                    </a:ext>
                  </a:extLst>
                </a:gridCol>
              </a:tblGrid>
              <a:tr h="563779">
                <a:tc>
                  <a:txBody>
                    <a:bodyPr/>
                    <a:lstStyle/>
                    <a:p>
                      <a:r>
                        <a:rPr lang="en-US"/>
                        <a:t>ASB ADO work item states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ASB ADO current work item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85374"/>
                  </a:ext>
                </a:extLst>
              </a:tr>
              <a:tr h="3505233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Resolved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Blocked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Committed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highlight>
                          <a:srgbClr val="C0C0C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Resolved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mi-NZ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</a:t>
                      </a:r>
                      <a:endParaRPr lang="en-NZ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97967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0A6D0E-B086-4DD7-A32D-57F8E849DFFF}"/>
              </a:ext>
            </a:extLst>
          </p:cNvPr>
          <p:cNvSpPr txBox="1">
            <a:spLocks/>
          </p:cNvSpPr>
          <p:nvPr/>
        </p:nvSpPr>
        <p:spPr>
          <a:xfrm>
            <a:off x="1225837" y="1251154"/>
            <a:ext cx="6983358" cy="5621732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Z" sz="24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Committed has been removed, it’s recommended that work is assigned to sprints to identify committed work, rather than using a state</a:t>
            </a:r>
          </a:p>
          <a:p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 of the box states are used, with the addition of Approved: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Approved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Resolved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</a:p>
          <a:p>
            <a:pPr lvl="1"/>
            <a:r>
              <a:rPr lang="en-NZ" sz="24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Removed</a:t>
            </a:r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0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4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172467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F50C02-5805-6B47-87C2-952F711E8B66}"/>
              </a:ext>
            </a:extLst>
          </p:cNvPr>
          <p:cNvSpPr/>
          <p:nvPr/>
        </p:nvSpPr>
        <p:spPr>
          <a:xfrm>
            <a:off x="4824599" y="2222401"/>
            <a:ext cx="1365756" cy="381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33E308-8288-C345-A45A-A396115891EE}"/>
              </a:ext>
            </a:extLst>
          </p:cNvPr>
          <p:cNvSpPr/>
          <p:nvPr/>
        </p:nvSpPr>
        <p:spPr>
          <a:xfrm>
            <a:off x="9796674" y="3191073"/>
            <a:ext cx="3298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mi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i-NZ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mi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941D45-9294-4343-8C0B-59B843906937}"/>
              </a:ext>
            </a:extLst>
          </p:cNvPr>
          <p:cNvSpPr txBox="1">
            <a:spLocks/>
          </p:cNvSpPr>
          <p:nvPr/>
        </p:nvSpPr>
        <p:spPr>
          <a:xfrm>
            <a:off x="425021" y="1363436"/>
            <a:ext cx="4158702" cy="4975155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  <p:pic>
        <p:nvPicPr>
          <p:cNvPr id="10" name="Picture 9" descr="Graphical user interface, application, email, Teams&#10;&#10;Description automatically generated">
            <a:extLst>
              <a:ext uri="{FF2B5EF4-FFF2-40B4-BE49-F238E27FC236}">
                <a16:creationId xmlns:a16="http://schemas.microsoft.com/office/drawing/2014/main" id="{2CA0AABB-876C-4650-8DFC-94A55E8B7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20"/>
          <a:stretch/>
        </p:blipFill>
        <p:spPr>
          <a:xfrm>
            <a:off x="8537336" y="1028316"/>
            <a:ext cx="6294868" cy="55062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2E73D8-5383-214F-8254-B4CFECF5DAE4}"/>
              </a:ext>
            </a:extLst>
          </p:cNvPr>
          <p:cNvSpPr txBox="1">
            <a:spLocks/>
          </p:cNvSpPr>
          <p:nvPr/>
        </p:nvSpPr>
        <p:spPr>
          <a:xfrm>
            <a:off x="833615" y="1487410"/>
            <a:ext cx="5638285" cy="5260928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400" err="1"/>
              <a:t>There</a:t>
            </a:r>
            <a:r>
              <a:rPr lang="mi-NZ" sz="2400"/>
              <a:t> are a number of reasons why an </a:t>
            </a:r>
            <a:r>
              <a:rPr lang="mi-NZ" sz="2400" err="1"/>
              <a:t>item</a:t>
            </a:r>
            <a:r>
              <a:rPr lang="mi-NZ" sz="2400"/>
              <a:t> </a:t>
            </a:r>
            <a:r>
              <a:rPr lang="mi-NZ" sz="2400" err="1"/>
              <a:t>is</a:t>
            </a:r>
            <a:r>
              <a:rPr lang="mi-NZ" sz="2400"/>
              <a:t> </a:t>
            </a:r>
            <a:r>
              <a:rPr lang="mi-NZ" sz="2400" err="1"/>
              <a:t>closed</a:t>
            </a:r>
            <a:r>
              <a:rPr lang="mi-NZ" sz="2400"/>
              <a:t> </a:t>
            </a:r>
            <a:r>
              <a:rPr lang="mi-NZ" sz="2400" err="1"/>
              <a:t>that</a:t>
            </a:r>
            <a:r>
              <a:rPr lang="mi-NZ" sz="2400"/>
              <a:t> </a:t>
            </a:r>
            <a:r>
              <a:rPr lang="mi-NZ" sz="2400" err="1"/>
              <a:t>don’t</a:t>
            </a:r>
            <a:r>
              <a:rPr lang="mi-NZ" sz="2400"/>
              <a:t> </a:t>
            </a:r>
            <a:r>
              <a:rPr lang="mi-NZ" sz="2400" err="1"/>
              <a:t>necessarily</a:t>
            </a:r>
            <a:r>
              <a:rPr lang="mi-NZ" sz="2400"/>
              <a:t> </a:t>
            </a:r>
            <a:r>
              <a:rPr lang="mi-NZ" sz="2400" err="1"/>
              <a:t>mean</a:t>
            </a:r>
            <a:r>
              <a:rPr lang="mi-NZ" sz="2400"/>
              <a:t> </a:t>
            </a:r>
            <a:r>
              <a:rPr lang="mi-NZ" sz="2400" err="1"/>
              <a:t>it</a:t>
            </a:r>
            <a:r>
              <a:rPr lang="mi-NZ" sz="2400"/>
              <a:t> </a:t>
            </a:r>
            <a:r>
              <a:rPr lang="mi-NZ" sz="2400" err="1"/>
              <a:t>has</a:t>
            </a:r>
            <a:r>
              <a:rPr lang="mi-NZ" sz="2400"/>
              <a:t> </a:t>
            </a:r>
            <a:r>
              <a:rPr lang="mi-NZ" sz="2400" err="1"/>
              <a:t>been</a:t>
            </a:r>
            <a:r>
              <a:rPr lang="mi-NZ" sz="2400"/>
              <a:t> </a:t>
            </a:r>
            <a:r>
              <a:rPr lang="mi-NZ" sz="2400" err="1"/>
              <a:t>completed</a:t>
            </a:r>
            <a:r>
              <a:rPr lang="mi-NZ" sz="2400"/>
              <a:t>/</a:t>
            </a:r>
            <a:r>
              <a:rPr lang="mi-NZ" sz="2400" err="1"/>
              <a:t>done</a:t>
            </a:r>
            <a:r>
              <a:rPr lang="mi-NZ" sz="2400"/>
              <a:t>, </a:t>
            </a:r>
            <a:r>
              <a:rPr lang="mi-NZ" sz="2400" err="1"/>
              <a:t>therefore</a:t>
            </a:r>
            <a:r>
              <a:rPr lang="mi-NZ" sz="2400"/>
              <a:t> </a:t>
            </a:r>
            <a:r>
              <a:rPr lang="mi-NZ" sz="2400" err="1"/>
              <a:t>Done</a:t>
            </a:r>
            <a:r>
              <a:rPr lang="mi-NZ" sz="2400"/>
              <a:t> has been removed </a:t>
            </a:r>
          </a:p>
          <a:p>
            <a:r>
              <a:rPr lang="mi-NZ" sz="2400"/>
              <a:t>The out of box states Resolved and Closed are used instead</a:t>
            </a:r>
          </a:p>
          <a:p>
            <a:r>
              <a:rPr lang="mi-NZ" sz="2400"/>
              <a:t>Use resolved when you have finished working on an item but would like acceptance or confirmation from your squad or CXO</a:t>
            </a:r>
          </a:p>
          <a:p>
            <a:pPr marL="0" indent="0">
              <a:buNone/>
            </a:pPr>
            <a:endParaRPr lang="en-NZ"/>
          </a:p>
          <a:p>
            <a:pPr marL="0" indent="0">
              <a:buNone/>
            </a:pPr>
            <a:endParaRPr lang="en-NZ"/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405985-C308-B641-A0E6-E8984BAF9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95" y="226935"/>
            <a:ext cx="12100084" cy="1260475"/>
          </a:xfrm>
        </p:spPr>
        <p:txBody>
          <a:bodyPr>
            <a:normAutofit/>
          </a:bodyPr>
          <a:lstStyle/>
          <a:p>
            <a:r>
              <a:rPr lang="en-NZ" sz="4000"/>
              <a:t>Done state removal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DA3F8B-603B-BB4B-A262-21D1E605AD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rot="10800000" flipH="1">
            <a:off x="5320988" y="-367020"/>
            <a:ext cx="10876946" cy="84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13" y="211249"/>
            <a:ext cx="12100084" cy="1260475"/>
          </a:xfrm>
        </p:spPr>
        <p:txBody>
          <a:bodyPr>
            <a:normAutofit/>
          </a:bodyPr>
          <a:lstStyle/>
          <a:p>
            <a:r>
              <a:rPr lang="en-NZ" sz="4000"/>
              <a:t>Greater alignment with ADF (controls)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B11CBB-832E-F141-8804-2CA8BF77A1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820"/>
            <a:ext cx="6572250" cy="371348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E1945-895E-C14B-86E7-6408A467A8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flipH="1">
            <a:off x="0" y="66473"/>
            <a:ext cx="9012352" cy="762824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00CB49-EB32-BF42-981B-82C643DCB476}"/>
              </a:ext>
            </a:extLst>
          </p:cNvPr>
          <p:cNvSpPr txBox="1">
            <a:spLocks/>
          </p:cNvSpPr>
          <p:nvPr/>
        </p:nvSpPr>
        <p:spPr>
          <a:xfrm>
            <a:off x="7704907" y="2083011"/>
            <a:ext cx="5001443" cy="493394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800"/>
              <a:t>Prioritised the addition of RAID items to Epic by adding to options in ‘+’ beside epic, </a:t>
            </a:r>
          </a:p>
          <a:p>
            <a:r>
              <a:rPr lang="mi-NZ" sz="2800"/>
              <a:t>Users can still add RAID items via add related item on stories and features (and epics).</a:t>
            </a:r>
            <a:endParaRPr lang="en-NZ" sz="2800"/>
          </a:p>
          <a:p>
            <a:endParaRPr lang="en-NZ"/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</p:spTree>
    <p:extLst>
      <p:ext uri="{BB962C8B-B14F-4D97-AF65-F5344CB8AC3E}">
        <p14:creationId xmlns:p14="http://schemas.microsoft.com/office/powerpoint/2010/main" val="412086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27" y="220258"/>
            <a:ext cx="12100084" cy="1260475"/>
          </a:xfrm>
        </p:spPr>
        <p:txBody>
          <a:bodyPr>
            <a:normAutofit/>
          </a:bodyPr>
          <a:lstStyle/>
          <a:p>
            <a:pPr lvl="0"/>
            <a:r>
              <a:rPr lang="mi-NZ" sz="4400"/>
              <a:t>ASB </a:t>
            </a:r>
            <a:r>
              <a:rPr lang="mi-NZ" sz="4400" err="1"/>
              <a:t>Delivery</a:t>
            </a:r>
            <a:r>
              <a:rPr lang="mi-NZ" sz="4400"/>
              <a:t> </a:t>
            </a:r>
            <a:r>
              <a:rPr lang="mi-NZ" sz="4400" err="1"/>
              <a:t>Framework</a:t>
            </a:r>
            <a:r>
              <a:rPr lang="mi-NZ" sz="4400"/>
              <a:t> </a:t>
            </a:r>
            <a:r>
              <a:rPr lang="mi-NZ" sz="4400" err="1"/>
              <a:t>Templates</a:t>
            </a:r>
            <a:endParaRPr lang="en-NZ" sz="4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FA723-EF1D-2249-A231-2F72D81D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flipH="1">
            <a:off x="-700748" y="1528882"/>
            <a:ext cx="9047470" cy="60339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3DE91C-311C-1741-87B5-CB91797BB12D}"/>
              </a:ext>
            </a:extLst>
          </p:cNvPr>
          <p:cNvSpPr txBox="1">
            <a:spLocks/>
          </p:cNvSpPr>
          <p:nvPr/>
        </p:nvSpPr>
        <p:spPr>
          <a:xfrm>
            <a:off x="6785181" y="2274012"/>
            <a:ext cx="5763870" cy="471787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200"/>
              <a:t>On the decision work item type, select elipsis (...) and select desired template </a:t>
            </a:r>
          </a:p>
          <a:p>
            <a:r>
              <a:rPr lang="mi-NZ" sz="2200"/>
              <a:t>Available templates include: </a:t>
            </a:r>
          </a:p>
          <a:p>
            <a:pPr lvl="1"/>
            <a:r>
              <a:rPr lang="mi-NZ" sz="2200"/>
              <a:t>ADF Control 1 – </a:t>
            </a:r>
            <a:r>
              <a:rPr lang="mi-NZ" sz="2200" err="1"/>
              <a:t>Idea</a:t>
            </a:r>
            <a:r>
              <a:rPr lang="mi-NZ" sz="2200"/>
              <a:t> </a:t>
            </a:r>
            <a:r>
              <a:rPr lang="mi-NZ" sz="2200" err="1"/>
              <a:t>Approval</a:t>
            </a:r>
            <a:endParaRPr lang="mi-NZ" sz="2200"/>
          </a:p>
          <a:p>
            <a:pPr lvl="1"/>
            <a:r>
              <a:rPr lang="mi-NZ" sz="2200"/>
              <a:t>ADF </a:t>
            </a:r>
            <a:r>
              <a:rPr lang="mi-NZ" sz="2200" err="1"/>
              <a:t>Control</a:t>
            </a:r>
            <a:r>
              <a:rPr lang="mi-NZ" sz="2200"/>
              <a:t> 2 – </a:t>
            </a:r>
            <a:r>
              <a:rPr lang="mi-NZ" sz="2200" err="1"/>
              <a:t>Ready</a:t>
            </a:r>
            <a:r>
              <a:rPr lang="mi-NZ" sz="2200"/>
              <a:t> to </a:t>
            </a:r>
            <a:r>
              <a:rPr lang="mi-NZ" sz="2200" err="1"/>
              <a:t>progress</a:t>
            </a:r>
            <a:r>
              <a:rPr lang="mi-NZ" sz="2200"/>
              <a:t> </a:t>
            </a:r>
            <a:r>
              <a:rPr lang="mi-NZ" sz="2200" err="1"/>
              <a:t>approval</a:t>
            </a:r>
            <a:endParaRPr lang="mi-NZ" sz="2200"/>
          </a:p>
          <a:p>
            <a:pPr lvl="1"/>
            <a:r>
              <a:rPr lang="mi-NZ" sz="2200"/>
              <a:t>ADF </a:t>
            </a:r>
            <a:r>
              <a:rPr lang="mi-NZ" sz="2200" err="1"/>
              <a:t>Control</a:t>
            </a:r>
            <a:r>
              <a:rPr lang="mi-NZ" sz="2200"/>
              <a:t> 3 – </a:t>
            </a:r>
            <a:r>
              <a:rPr lang="mi-NZ" sz="2200" err="1"/>
              <a:t>Ready</a:t>
            </a:r>
            <a:r>
              <a:rPr lang="mi-NZ" sz="2200"/>
              <a:t> for </a:t>
            </a:r>
            <a:r>
              <a:rPr lang="mi-NZ" sz="2200" err="1"/>
              <a:t>release</a:t>
            </a:r>
            <a:r>
              <a:rPr lang="mi-NZ" sz="2200"/>
              <a:t> </a:t>
            </a:r>
            <a:r>
              <a:rPr lang="mi-NZ" sz="2200" err="1"/>
              <a:t>approval</a:t>
            </a:r>
            <a:endParaRPr lang="mi-NZ" sz="2200"/>
          </a:p>
          <a:p>
            <a:pPr lvl="1"/>
            <a:r>
              <a:rPr lang="mi-NZ" sz="2200"/>
              <a:t>ADF </a:t>
            </a:r>
            <a:r>
              <a:rPr lang="mi-NZ" sz="2200" err="1"/>
              <a:t>Control</a:t>
            </a:r>
            <a:r>
              <a:rPr lang="mi-NZ" sz="2200"/>
              <a:t> 4 – </a:t>
            </a:r>
            <a:r>
              <a:rPr lang="mi-NZ" sz="2200" err="1"/>
              <a:t>Review</a:t>
            </a:r>
            <a:r>
              <a:rPr lang="mi-NZ" sz="2200"/>
              <a:t> and </a:t>
            </a:r>
            <a:r>
              <a:rPr lang="mi-NZ" sz="2200" err="1"/>
              <a:t>Close</a:t>
            </a:r>
            <a:r>
              <a:rPr lang="mi-NZ" sz="2200"/>
              <a:t> </a:t>
            </a:r>
            <a:r>
              <a:rPr lang="mi-NZ" sz="2200" err="1"/>
              <a:t>approval</a:t>
            </a:r>
            <a:endParaRPr lang="en-NZ" sz="2200"/>
          </a:p>
          <a:p>
            <a:endParaRPr lang="en-NZ"/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B562745-82D9-B543-A79A-6DE74F3CFAC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0" b="15925"/>
          <a:stretch/>
        </p:blipFill>
        <p:spPr bwMode="auto">
          <a:xfrm>
            <a:off x="76949" y="3328217"/>
            <a:ext cx="5930536" cy="286357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01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13" y="211249"/>
            <a:ext cx="12100084" cy="1260475"/>
          </a:xfrm>
        </p:spPr>
        <p:txBody>
          <a:bodyPr>
            <a:normAutofit/>
          </a:bodyPr>
          <a:lstStyle/>
          <a:p>
            <a:r>
              <a:rPr lang="en-NZ"/>
              <a:t>Getting help with ADO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264E5-1D3D-994B-B1F9-E82302D343ED}"/>
              </a:ext>
            </a:extLst>
          </p:cNvPr>
          <p:cNvSpPr txBox="1">
            <a:spLocks/>
          </p:cNvSpPr>
          <p:nvPr/>
        </p:nvSpPr>
        <p:spPr>
          <a:xfrm>
            <a:off x="6325289" y="2434778"/>
            <a:ext cx="6855873" cy="4352295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400"/>
              <a:t>Crowd source your answer from the Teams channel: ‘Azure DevOps (ADO) </a:t>
            </a:r>
            <a:r>
              <a:rPr lang="mi-NZ" sz="2400" err="1"/>
              <a:t>community</a:t>
            </a:r>
            <a:r>
              <a:rPr lang="mi-NZ" sz="2400"/>
              <a:t>’</a:t>
            </a:r>
          </a:p>
          <a:p>
            <a:pPr marL="0" indent="0">
              <a:buNone/>
            </a:pPr>
            <a:endParaRPr lang="mi-NZ" sz="2400"/>
          </a:p>
          <a:p>
            <a:r>
              <a:rPr lang="mi-NZ" sz="2400"/>
              <a:t>Find user </a:t>
            </a:r>
            <a:r>
              <a:rPr lang="mi-NZ" sz="2400" err="1"/>
              <a:t>guides</a:t>
            </a:r>
            <a:r>
              <a:rPr lang="mi-NZ" sz="2400"/>
              <a:t>: </a:t>
            </a:r>
            <a:r>
              <a:rPr lang="en-NZ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http://webappspinsite.asbbank.co.nz/About-ASB/How%20we%20work/delivery/deliveryframework/Pages/default.aspx</a:t>
            </a:r>
            <a:endParaRPr lang="en-NZ" sz="18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sz="2400" u="sng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2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Feedback and questions on migration can be directed to: </a:t>
            </a:r>
            <a:r>
              <a:rPr lang="en-NZ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AzureDevOpsMigrationProject@asb.co.nz</a:t>
            </a:r>
            <a:endParaRPr lang="en-NZ" sz="24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sz="3600"/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38AE1-F091-214D-9C97-A3C9C6E1CA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flipH="1">
            <a:off x="0" y="1314450"/>
            <a:ext cx="7382139" cy="62484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A89E1B-6945-4AA2-9FF5-F089125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6284" y="3102551"/>
            <a:ext cx="5576972" cy="30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EC25-6441-4F22-B0DD-43932052D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793" y="3781425"/>
            <a:ext cx="12732711" cy="4285481"/>
          </a:xfrm>
        </p:spPr>
        <p:txBody>
          <a:bodyPr/>
          <a:lstStyle/>
          <a:p>
            <a:r>
              <a:rPr lang="en-NZ" sz="4000"/>
              <a:t>Send your feedback to: </a:t>
            </a:r>
            <a:r>
              <a:rPr lang="en-NZ" sz="40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AzureDevOpsMigrationProject@asb.co.nz</a:t>
            </a:r>
            <a:br>
              <a:rPr lang="en-NZ" sz="88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6576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2DDAD8-8F1D-4768-88E0-2B1218E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56" y="249677"/>
            <a:ext cx="10985310" cy="1127713"/>
          </a:xfrm>
        </p:spPr>
        <p:txBody>
          <a:bodyPr>
            <a:normAutofit/>
          </a:bodyPr>
          <a:lstStyle/>
          <a:p>
            <a:r>
              <a:rPr lang="mi-NZ" sz="4000" err="1"/>
              <a:t>Key</a:t>
            </a:r>
            <a:r>
              <a:rPr lang="mi-NZ" sz="4000"/>
              <a:t> </a:t>
            </a:r>
            <a:r>
              <a:rPr lang="mi-NZ" sz="4000" err="1"/>
              <a:t>differences</a:t>
            </a:r>
            <a:endParaRPr lang="en-NZ" sz="40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0563BD-3CBA-A046-A5B5-43F501EC491C}"/>
              </a:ext>
            </a:extLst>
          </p:cNvPr>
          <p:cNvSpPr txBox="1">
            <a:spLocks/>
          </p:cNvSpPr>
          <p:nvPr/>
        </p:nvSpPr>
        <p:spPr>
          <a:xfrm>
            <a:off x="2015818" y="3104228"/>
            <a:ext cx="8708182" cy="340344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800"/>
              <a:t>One ADO Project for all ASB work</a:t>
            </a:r>
          </a:p>
          <a:p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Simplification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mi-NZ" sz="2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Simplification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mi-NZ" sz="2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i-NZ" sz="2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NZ" sz="2800"/>
              <a:t> </a:t>
            </a:r>
            <a:endParaRPr lang="en-US" sz="2800"/>
          </a:p>
          <a:p>
            <a:pPr marL="0" indent="0">
              <a:buNone/>
            </a:pPr>
            <a:endParaRPr lang="en-NZ" sz="2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8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1D6DA6-8DAD-4BCA-8681-706222FE6EA7}"/>
              </a:ext>
            </a:extLst>
          </p:cNvPr>
          <p:cNvSpPr txBox="1">
            <a:spLocks/>
          </p:cNvSpPr>
          <p:nvPr/>
        </p:nvSpPr>
        <p:spPr>
          <a:xfrm>
            <a:off x="1324027" y="1361456"/>
            <a:ext cx="10985310" cy="1127713"/>
          </a:xfrm>
          <a:prstGeom prst="rect">
            <a:avLst/>
          </a:prstGeom>
        </p:spPr>
        <p:txBody>
          <a:bodyPr vert="horz" lIns="104282" tIns="52141" rIns="104282" bIns="52141" rtlCol="0" anchor="ctr">
            <a:normAutofit/>
          </a:bodyPr>
          <a:lstStyle>
            <a:lvl1pPr marL="685800" indent="-685800" algn="l" defTabSz="521394" rtl="0" eaLnBrk="1" latinLnBrk="0" hangingPunct="1">
              <a:spcBef>
                <a:spcPct val="0"/>
              </a:spcBef>
              <a:buFontTx/>
              <a:buBlip>
                <a:blip r:embed="rId4"/>
              </a:buBlip>
              <a:defRPr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200" b="0"/>
              <a:t>Read about the key differences in the new ASB ADO project you’re migrating to:</a:t>
            </a:r>
          </a:p>
        </p:txBody>
      </p:sp>
    </p:spTree>
    <p:extLst>
      <p:ext uri="{BB962C8B-B14F-4D97-AF65-F5344CB8AC3E}">
        <p14:creationId xmlns:p14="http://schemas.microsoft.com/office/powerpoint/2010/main" val="42063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2DDAD8-8F1D-4768-88E0-2B1218E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63" y="157851"/>
            <a:ext cx="10985310" cy="1720294"/>
          </a:xfrm>
        </p:spPr>
        <p:txBody>
          <a:bodyPr>
            <a:normAutofit/>
          </a:bodyPr>
          <a:lstStyle/>
          <a:p>
            <a:r>
              <a:rPr lang="mi-NZ" sz="4000"/>
              <a:t>Summary of ASB ADO one project</a:t>
            </a:r>
            <a:endParaRPr lang="en-NZ" sz="40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0563BD-3CBA-A046-A5B5-43F501EC491C}"/>
              </a:ext>
            </a:extLst>
          </p:cNvPr>
          <p:cNvSpPr txBox="1">
            <a:spLocks/>
          </p:cNvSpPr>
          <p:nvPr/>
        </p:nvSpPr>
        <p:spPr>
          <a:xfrm>
            <a:off x="1327070" y="1800168"/>
            <a:ext cx="9472110" cy="4669287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800"/>
              <a:t>All ASB work will be contained within one project in ADO</a:t>
            </a:r>
          </a:p>
          <a:p>
            <a:r>
              <a:rPr lang="mi-NZ" sz="2800"/>
              <a:t>Different divisions (Tribes, Platforms, Programs, Projects) will be separated via area paths</a:t>
            </a:r>
          </a:p>
          <a:p>
            <a:r>
              <a:rPr lang="mi-NZ" sz="2800"/>
              <a:t>Area paths will be open by default to enable greater sharing of information</a:t>
            </a:r>
          </a:p>
          <a:p>
            <a:r>
              <a:rPr lang="en-US" sz="2800"/>
              <a:t>User stories belonging to one epic can be shared across squads and tribes etc</a:t>
            </a:r>
          </a:p>
          <a:p>
            <a:pPr marL="0" indent="0">
              <a:buNone/>
            </a:pPr>
            <a:endParaRPr lang="en-NZ" sz="20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14777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2DDAD8-8F1D-4768-88E0-2B1218E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8" y="185235"/>
            <a:ext cx="10985310" cy="1720294"/>
          </a:xfrm>
        </p:spPr>
        <p:txBody>
          <a:bodyPr>
            <a:normAutofit/>
          </a:bodyPr>
          <a:lstStyle/>
          <a:p>
            <a:r>
              <a:rPr lang="mi-NZ" sz="4000"/>
              <a:t>ASB ADO one project - benefits</a:t>
            </a:r>
            <a:endParaRPr lang="en-NZ" sz="40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0563BD-3CBA-A046-A5B5-43F501EC491C}"/>
              </a:ext>
            </a:extLst>
          </p:cNvPr>
          <p:cNvSpPr txBox="1">
            <a:spLocks/>
          </p:cNvSpPr>
          <p:nvPr/>
        </p:nvSpPr>
        <p:spPr>
          <a:xfrm>
            <a:off x="1229614" y="1687814"/>
            <a:ext cx="10985310" cy="5689801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2800"/>
              <a:t>Centralisation and management of backlogs in one location- ADO cloud. </a:t>
            </a:r>
            <a:endParaRPr lang="en-NZ" sz="2800"/>
          </a:p>
          <a:p>
            <a:r>
              <a:rPr lang="mi-NZ" sz="2800"/>
              <a:t>Enable sharing of work across multiple squads/Tribes etc</a:t>
            </a:r>
            <a:endParaRPr lang="en-NZ" sz="2800"/>
          </a:p>
          <a:p>
            <a:r>
              <a:rPr lang="mi-NZ" sz="2800"/>
              <a:t>Better reporting/ enable dashboards and queries to display data from across the organisation</a:t>
            </a:r>
            <a:endParaRPr lang="en-NZ" sz="2800"/>
          </a:p>
          <a:p>
            <a:r>
              <a:rPr lang="mi-NZ" sz="2800"/>
              <a:t>Better ability to track milestones</a:t>
            </a:r>
            <a:endParaRPr lang="en-NZ" sz="2800"/>
          </a:p>
          <a:p>
            <a:r>
              <a:rPr lang="mi-NZ" sz="2800"/>
              <a:t>Increased visibility and transparency - open by default</a:t>
            </a:r>
            <a:endParaRPr lang="en-NZ" sz="2800"/>
          </a:p>
          <a:p>
            <a:pPr marL="0" indent="0">
              <a:buNone/>
            </a:pPr>
            <a:endParaRPr lang="en-NZ" sz="20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210930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07BB1E-7158-954E-AD1F-E820902C77D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" b="4052"/>
          <a:stretch/>
        </p:blipFill>
        <p:spPr>
          <a:xfrm>
            <a:off x="5651863" y="1724296"/>
            <a:ext cx="7792675" cy="5199471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AC89C7-C6F8-1640-828D-9F31282A61D2}"/>
              </a:ext>
            </a:extLst>
          </p:cNvPr>
          <p:cNvSpPr txBox="1">
            <a:spLocks/>
          </p:cNvSpPr>
          <p:nvPr/>
        </p:nvSpPr>
        <p:spPr>
          <a:xfrm>
            <a:off x="600890" y="434379"/>
            <a:ext cx="4850676" cy="1022984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i-NZ" sz="4000"/>
              <a:t>One ASB ADO project, future state</a:t>
            </a:r>
          </a:p>
          <a:p>
            <a:pPr marL="0" indent="0">
              <a:buNone/>
            </a:pPr>
            <a:endParaRPr lang="mi-NZ"/>
          </a:p>
          <a:p>
            <a:pPr marL="0" indent="0">
              <a:buNone/>
            </a:pPr>
            <a:endParaRPr lang="mi-NZ"/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DEF52C-F7AB-459B-98B2-FADE8B836C97}"/>
              </a:ext>
            </a:extLst>
          </p:cNvPr>
          <p:cNvSpPr txBox="1">
            <a:spLocks/>
          </p:cNvSpPr>
          <p:nvPr/>
        </p:nvSpPr>
        <p:spPr>
          <a:xfrm>
            <a:off x="1040315" y="1891742"/>
            <a:ext cx="4115160" cy="340344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 sz="2400"/>
          </a:p>
          <a:p>
            <a:r>
              <a:rPr lang="mi-NZ" sz="2400"/>
              <a:t>All levels are created via area paths in ADO</a:t>
            </a:r>
          </a:p>
          <a:p>
            <a:r>
              <a:rPr lang="en-NZ" sz="2400"/>
              <a:t> </a:t>
            </a:r>
            <a:r>
              <a:rPr lang="mi-NZ" sz="2400"/>
              <a:t>Area paths are akin to a windows file </a:t>
            </a:r>
            <a:r>
              <a:rPr lang="mi-NZ" sz="2400" err="1"/>
              <a:t>structure</a:t>
            </a:r>
            <a:endParaRPr lang="en-US" sz="2400"/>
          </a:p>
          <a:p>
            <a:r>
              <a:rPr lang="en-US" sz="2400"/>
              <a:t>Admins can add areas</a:t>
            </a:r>
          </a:p>
          <a:p>
            <a:pPr marL="0" indent="0">
              <a:buNone/>
            </a:pPr>
            <a:endParaRPr lang="en-NZ" sz="24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8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7735B-406E-41B2-86AC-6BDA66ED58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31342" b="17338"/>
          <a:stretch/>
        </p:blipFill>
        <p:spPr>
          <a:xfrm rot="10800000" flipH="1">
            <a:off x="3367860" y="0"/>
            <a:ext cx="10876946" cy="84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5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9307-E45E-4392-935C-38807C7A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36" y="294779"/>
            <a:ext cx="12100084" cy="1260475"/>
          </a:xfrm>
        </p:spPr>
        <p:txBody>
          <a:bodyPr>
            <a:normAutofit/>
          </a:bodyPr>
          <a:lstStyle/>
          <a:p>
            <a:r>
              <a:rPr lang="en-NZ" sz="4000"/>
              <a:t>Using area paths to group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C36AB-3401-294D-BAEF-0CB7A8E4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7614" y="1144241"/>
            <a:ext cx="4520679" cy="6465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1616A-7A72-274E-B106-585DA35225ED}"/>
              </a:ext>
            </a:extLst>
          </p:cNvPr>
          <p:cNvSpPr/>
          <p:nvPr/>
        </p:nvSpPr>
        <p:spPr>
          <a:xfrm>
            <a:off x="7917614" y="1200702"/>
            <a:ext cx="1567929" cy="852116"/>
          </a:xfrm>
          <a:prstGeom prst="rect">
            <a:avLst/>
          </a:prstGeom>
          <a:solidFill>
            <a:srgbClr val="6CD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ASB Project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7B1F47-44B8-A247-B313-F16BA9FE5730}"/>
              </a:ext>
            </a:extLst>
          </p:cNvPr>
          <p:cNvSpPr txBox="1">
            <a:spLocks/>
          </p:cNvSpPr>
          <p:nvPr/>
        </p:nvSpPr>
        <p:spPr>
          <a:xfrm>
            <a:off x="1678163" y="1738903"/>
            <a:ext cx="5390624" cy="4933949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Tribes, Platforms and Programs all sit under the ASB project</a:t>
            </a:r>
          </a:p>
          <a:p>
            <a:r>
              <a:rPr lang="en-US" sz="2000"/>
              <a:t>Squads or Projects sit under the divisions above</a:t>
            </a:r>
          </a:p>
          <a:p>
            <a:r>
              <a:rPr lang="en-US" sz="2000"/>
              <a:t>Multiple levels of area path can be created -area Paths allow squads flexibility to group work into ‘buckets’ </a:t>
            </a:r>
          </a:p>
          <a:p>
            <a:r>
              <a:rPr lang="en-US" sz="2000"/>
              <a:t>A Tribe/Platform could have an Area Path for:</a:t>
            </a:r>
          </a:p>
          <a:p>
            <a:pPr lvl="1"/>
            <a:r>
              <a:rPr lang="en-US" sz="1800"/>
              <a:t>Approved work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Or incoming work 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Or de-</a:t>
            </a:r>
            <a:r>
              <a:rPr lang="en-US" sz="1800" err="1"/>
              <a:t>prioritised</a:t>
            </a:r>
            <a:r>
              <a:rPr lang="en-US" sz="1800"/>
              <a:t> work</a:t>
            </a:r>
            <a:endParaRPr lang="en-US" sz="1400">
              <a:cs typeface="Calibri"/>
            </a:endParaRPr>
          </a:p>
          <a:p>
            <a:r>
              <a:rPr lang="en-US" sz="2000"/>
              <a:t>Squads control their Area Path structure.</a:t>
            </a:r>
          </a:p>
          <a:p>
            <a:r>
              <a:rPr lang="en-US" sz="2000"/>
              <a:t>Mastering Area Paths is key to mastering Azure DevOps.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/>
          </a:p>
          <a:p>
            <a:endParaRPr lang="en-US" sz="1800">
              <a:cs typeface="Calibri"/>
            </a:endParaRPr>
          </a:p>
          <a:p>
            <a:endParaRPr lang="mi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Z" sz="18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1800"/>
          </a:p>
          <a:p>
            <a:endParaRPr lang="en-NZ" sz="1800"/>
          </a:p>
          <a:p>
            <a:pPr marL="0" indent="0">
              <a:buFontTx/>
              <a:buNone/>
            </a:pPr>
            <a:endParaRPr lang="en-NZ" sz="1800"/>
          </a:p>
        </p:txBody>
      </p:sp>
    </p:spTree>
    <p:extLst>
      <p:ext uri="{BB962C8B-B14F-4D97-AF65-F5344CB8AC3E}">
        <p14:creationId xmlns:p14="http://schemas.microsoft.com/office/powerpoint/2010/main" val="187425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7C24-AE5F-4CFF-8F20-DE0E2853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32" y="265212"/>
            <a:ext cx="12100084" cy="1260475"/>
          </a:xfrm>
        </p:spPr>
        <p:txBody>
          <a:bodyPr/>
          <a:lstStyle/>
          <a:p>
            <a:r>
              <a:rPr lang="en-NZ"/>
              <a:t>Using iteration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B884-E3D8-4D7C-9B11-712044F2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177" y="1642716"/>
            <a:ext cx="5143853" cy="4522965"/>
          </a:xfrm>
        </p:spPr>
        <p:txBody>
          <a:bodyPr/>
          <a:lstStyle/>
          <a:p>
            <a:r>
              <a:rPr lang="en-NZ"/>
              <a:t>Iteration paths allow you to group work items into:</a:t>
            </a:r>
          </a:p>
          <a:p>
            <a:pPr lvl="1"/>
            <a:r>
              <a:rPr lang="en-NZ"/>
              <a:t>Sprints </a:t>
            </a:r>
          </a:p>
          <a:p>
            <a:pPr lvl="1"/>
            <a:r>
              <a:rPr lang="en-NZ"/>
              <a:t>Milestones</a:t>
            </a:r>
          </a:p>
          <a:p>
            <a:pPr lvl="1"/>
            <a:r>
              <a:rPr lang="en-NZ"/>
              <a:t>Other event-specific or time boxed activities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52EA7-2F49-46F2-80AB-FBF357C9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2351" y="272605"/>
            <a:ext cx="4951590" cy="7017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B69953-4DC4-C84C-AE8B-8C629EBC1BE4}"/>
              </a:ext>
            </a:extLst>
          </p:cNvPr>
          <p:cNvSpPr/>
          <p:nvPr/>
        </p:nvSpPr>
        <p:spPr>
          <a:xfrm>
            <a:off x="7243059" y="272605"/>
            <a:ext cx="1567929" cy="852116"/>
          </a:xfrm>
          <a:prstGeom prst="rect">
            <a:avLst/>
          </a:prstGeom>
          <a:solidFill>
            <a:srgbClr val="6CD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ASB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59635-F62F-AE4C-B701-DE6FE215AD0C}"/>
              </a:ext>
            </a:extLst>
          </p:cNvPr>
          <p:cNvSpPr txBox="1"/>
          <p:nvPr/>
        </p:nvSpPr>
        <p:spPr>
          <a:xfrm>
            <a:off x="461732" y="7012849"/>
            <a:ext cx="78234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>
                <a:hlinkClick r:id="rId4"/>
              </a:rPr>
              <a:t>How are area and iteration paths used? - Azure DevOps | Microsoft Docs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0242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2DDAD8-8F1D-4768-88E0-2B1218E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53" y="335706"/>
            <a:ext cx="10985310" cy="1720294"/>
          </a:xfrm>
        </p:spPr>
        <p:txBody>
          <a:bodyPr>
            <a:normAutofit/>
          </a:bodyPr>
          <a:lstStyle/>
          <a:p>
            <a:r>
              <a:rPr lang="mi-NZ" sz="4000"/>
              <a:t>Summary of simplification of process and work items</a:t>
            </a:r>
            <a:endParaRPr lang="en-NZ" sz="40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0563BD-3CBA-A046-A5B5-43F501EC491C}"/>
              </a:ext>
            </a:extLst>
          </p:cNvPr>
          <p:cNvSpPr txBox="1">
            <a:spLocks/>
          </p:cNvSpPr>
          <p:nvPr/>
        </p:nvSpPr>
        <p:spPr>
          <a:xfrm>
            <a:off x="1229614" y="1919307"/>
            <a:ext cx="10985310" cy="3439771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mi-NZ" sz="2800"/>
          </a:p>
          <a:p>
            <a:r>
              <a:rPr lang="mi-NZ" sz="2800"/>
              <a:t>All teams will use the Agile process in the ASB ADO project</a:t>
            </a:r>
            <a:endParaRPr lang="en-NZ" sz="2800"/>
          </a:p>
          <a:p>
            <a:r>
              <a:rPr lang="mi-NZ" sz="2800" err="1"/>
              <a:t>Disabled</a:t>
            </a:r>
            <a:r>
              <a:rPr lang="mi-NZ" sz="2800"/>
              <a:t> work </a:t>
            </a:r>
            <a:r>
              <a:rPr lang="mi-NZ" sz="2800" err="1"/>
              <a:t>item</a:t>
            </a:r>
            <a:r>
              <a:rPr lang="mi-NZ" sz="2800"/>
              <a:t> </a:t>
            </a:r>
            <a:r>
              <a:rPr lang="mi-NZ" sz="2800" err="1"/>
              <a:t>types</a:t>
            </a:r>
            <a:r>
              <a:rPr lang="mi-NZ" sz="2800"/>
              <a:t> are </a:t>
            </a:r>
            <a:r>
              <a:rPr lang="mi-NZ" sz="2800" err="1"/>
              <a:t>removed</a:t>
            </a:r>
            <a:r>
              <a:rPr lang="mi-NZ" sz="2800"/>
              <a:t> </a:t>
            </a:r>
            <a:r>
              <a:rPr lang="mi-NZ" sz="2800" err="1"/>
              <a:t>from</a:t>
            </a:r>
            <a:r>
              <a:rPr lang="mi-NZ" sz="2800"/>
              <a:t> the work item list</a:t>
            </a:r>
            <a:endParaRPr lang="en-NZ" sz="2800"/>
          </a:p>
          <a:p>
            <a:r>
              <a:rPr lang="mi-NZ" sz="2800"/>
              <a:t>Use of User story rather than Product Backlog Item</a:t>
            </a:r>
          </a:p>
          <a:p>
            <a:r>
              <a:rPr lang="mi-NZ" sz="2800"/>
              <a:t>Simplification of work item states</a:t>
            </a:r>
            <a:endParaRPr lang="en-NZ" sz="2800"/>
          </a:p>
          <a:p>
            <a:pPr marL="0" indent="0">
              <a:buNone/>
            </a:pPr>
            <a:endParaRPr lang="en-NZ" sz="20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174378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2DDAD8-8F1D-4768-88E0-2B1218E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53" y="335706"/>
            <a:ext cx="10985310" cy="1720294"/>
          </a:xfrm>
        </p:spPr>
        <p:txBody>
          <a:bodyPr>
            <a:normAutofit/>
          </a:bodyPr>
          <a:lstStyle/>
          <a:p>
            <a:r>
              <a:rPr lang="mi-NZ" sz="4000"/>
              <a:t>Simplification of process and </a:t>
            </a:r>
            <a:r>
              <a:rPr lang="mi-NZ" sz="4000" err="1"/>
              <a:t>work</a:t>
            </a:r>
            <a:r>
              <a:rPr lang="mi-NZ" sz="4000"/>
              <a:t> </a:t>
            </a:r>
            <a:r>
              <a:rPr lang="mi-NZ" sz="4000" err="1"/>
              <a:t>items</a:t>
            </a:r>
            <a:r>
              <a:rPr lang="mi-NZ" sz="4000"/>
              <a:t>, benefits</a:t>
            </a:r>
            <a:endParaRPr lang="en-NZ" sz="40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0563BD-3CBA-A046-A5B5-43F501EC491C}"/>
              </a:ext>
            </a:extLst>
          </p:cNvPr>
          <p:cNvSpPr txBox="1">
            <a:spLocks/>
          </p:cNvSpPr>
          <p:nvPr/>
        </p:nvSpPr>
        <p:spPr>
          <a:xfrm>
            <a:off x="1229614" y="1919307"/>
            <a:ext cx="9734560" cy="3439771"/>
          </a:xfrm>
        </p:spPr>
        <p:txBody>
          <a:bodyPr/>
          <a:lstStyle>
            <a:lvl1pPr marL="263503" indent="-263503" algn="l" defTabSz="521394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294" indent="-277791" algn="l" defTabSz="521394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797" indent="-263503" algn="l" defTabSz="521394" rtl="0" eaLnBrk="1" latinLnBrk="0" hangingPunct="1">
              <a:spcBef>
                <a:spcPct val="20000"/>
              </a:spcBef>
              <a:buClr>
                <a:srgbClr val="FFC2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9894" indent="-365095" algn="l" defTabSz="521394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397" indent="-263503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766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062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0457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1850" indent="-260698" algn="l" defTabSz="521394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mi-NZ" sz="2800"/>
          </a:p>
          <a:p>
            <a:r>
              <a:rPr lang="mi-NZ" sz="2800"/>
              <a:t>Aligned to the ASB Delivery Framework</a:t>
            </a:r>
            <a:endParaRPr lang="en-NZ" sz="2800"/>
          </a:p>
          <a:p>
            <a:r>
              <a:rPr lang="mi-NZ" sz="2800"/>
              <a:t>Simplification and alignment of processes, </a:t>
            </a:r>
            <a:r>
              <a:rPr lang="mi-NZ" sz="2800" err="1"/>
              <a:t>everyone</a:t>
            </a:r>
            <a:r>
              <a:rPr lang="mi-NZ" sz="2800"/>
              <a:t> </a:t>
            </a:r>
            <a:r>
              <a:rPr lang="mi-NZ" sz="2800" err="1"/>
              <a:t>using</a:t>
            </a:r>
            <a:r>
              <a:rPr lang="mi-NZ" sz="2800"/>
              <a:t> the same process (Agile template)</a:t>
            </a:r>
            <a:endParaRPr lang="en-NZ" sz="2800"/>
          </a:p>
          <a:p>
            <a:r>
              <a:rPr lang="mi-NZ" sz="2800"/>
              <a:t>Consistent language</a:t>
            </a:r>
            <a:endParaRPr lang="en-NZ" sz="2800"/>
          </a:p>
          <a:p>
            <a:pPr marL="0" indent="0">
              <a:buNone/>
            </a:pPr>
            <a:endParaRPr lang="en-NZ" sz="20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Z" sz="2000"/>
          </a:p>
          <a:p>
            <a:endParaRPr lang="en-NZ" sz="2000"/>
          </a:p>
          <a:p>
            <a:pPr marL="0" indent="0">
              <a:buFontTx/>
              <a:buNone/>
            </a:pPr>
            <a:endParaRPr lang="en-NZ" sz="2000"/>
          </a:p>
        </p:txBody>
      </p:sp>
    </p:spTree>
    <p:extLst>
      <p:ext uri="{BB962C8B-B14F-4D97-AF65-F5344CB8AC3E}">
        <p14:creationId xmlns:p14="http://schemas.microsoft.com/office/powerpoint/2010/main" val="143027373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ASB Theme Colours">
      <a:dk1>
        <a:sysClr val="windowText" lastClr="000000"/>
      </a:dk1>
      <a:lt1>
        <a:sysClr val="window" lastClr="FFFFFF"/>
      </a:lt1>
      <a:dk2>
        <a:srgbClr val="6D6F71"/>
      </a:dk2>
      <a:lt2>
        <a:srgbClr val="FFF2CE"/>
      </a:lt2>
      <a:accent1>
        <a:srgbClr val="939598"/>
      </a:accent1>
      <a:accent2>
        <a:srgbClr val="E6E7E8"/>
      </a:accent2>
      <a:accent3>
        <a:srgbClr val="FFC20E"/>
      </a:accent3>
      <a:accent4>
        <a:srgbClr val="6CB38B"/>
      </a:accent4>
      <a:accent5>
        <a:srgbClr val="6DBBD0"/>
      </a:accent5>
      <a:accent6>
        <a:srgbClr val="F3744A"/>
      </a:accent6>
      <a:hlink>
        <a:srgbClr val="0064A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Pages">
  <a:themeElements>
    <a:clrScheme name="Custom 1">
      <a:dk1>
        <a:sysClr val="windowText" lastClr="000000"/>
      </a:dk1>
      <a:lt1>
        <a:sysClr val="window" lastClr="FFFFFF"/>
      </a:lt1>
      <a:dk2>
        <a:srgbClr val="6D6F71"/>
      </a:dk2>
      <a:lt2>
        <a:srgbClr val="FFF2CE"/>
      </a:lt2>
      <a:accent1>
        <a:srgbClr val="939597"/>
      </a:accent1>
      <a:accent2>
        <a:srgbClr val="FFC20E"/>
      </a:accent2>
      <a:accent3>
        <a:srgbClr val="776DAF"/>
      </a:accent3>
      <a:accent4>
        <a:srgbClr val="F3744A"/>
      </a:accent4>
      <a:accent5>
        <a:srgbClr val="6CB38B"/>
      </a:accent5>
      <a:accent6>
        <a:srgbClr val="6DBBD0"/>
      </a:accent6>
      <a:hlink>
        <a:srgbClr val="0064A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EB2B15AE0B8247B0D323B237DE660E" ma:contentTypeVersion="11" ma:contentTypeDescription="Create a new document." ma:contentTypeScope="" ma:versionID="5bd469b5aaae466882593addc04bfe47">
  <xsd:schema xmlns:xsd="http://www.w3.org/2001/XMLSchema" xmlns:xs="http://www.w3.org/2001/XMLSchema" xmlns:p="http://schemas.microsoft.com/office/2006/metadata/properties" xmlns:ns2="6c821200-b7c6-47d6-a12f-3ddfffb8ba50" xmlns:ns3="f37b53ae-c7d1-465e-97a7-2cf11b5927dc" targetNamespace="http://schemas.microsoft.com/office/2006/metadata/properties" ma:root="true" ma:fieldsID="c7ab744718a098124a8ee5b5c58d0b68" ns2:_="" ns3:_="">
    <xsd:import namespace="6c821200-b7c6-47d6-a12f-3ddfffb8ba50"/>
    <xsd:import namespace="f37b53ae-c7d1-465e-97a7-2cf11b5927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21200-b7c6-47d6-a12f-3ddfffb8b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b53ae-c7d1-465e-97a7-2cf11b5927d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37b53ae-c7d1-465e-97a7-2cf11b5927dc">
      <UserInfo>
        <DisplayName>Sean Kelly</DisplayName>
        <AccountId>17</AccountId>
        <AccountType/>
      </UserInfo>
      <UserInfo>
        <DisplayName>Jeremy White</DisplayName>
        <AccountId>107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6B63480-EA4E-492A-8CB0-3EBD535BDA4B}">
  <ds:schemaRefs>
    <ds:schemaRef ds:uri="6c821200-b7c6-47d6-a12f-3ddfffb8ba50"/>
    <ds:schemaRef ds:uri="f37b53ae-c7d1-465e-97a7-2cf11b5927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4F154E-5FB6-43BC-90E4-A424D2D06B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18BF49-DBFB-4DE8-A170-50799095B05A}">
  <ds:schemaRefs>
    <ds:schemaRef ds:uri="6c821200-b7c6-47d6-a12f-3ddfffb8ba50"/>
    <ds:schemaRef ds:uri="f37b53ae-c7d1-465e-97a7-2cf11b5927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1205</Words>
  <Application>Microsoft Macintosh PowerPoint</Application>
  <PresentationFormat>Custom</PresentationFormat>
  <Paragraphs>240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Covers</vt:lpstr>
      <vt:lpstr>White Pages</vt:lpstr>
      <vt:lpstr>PowerPoint Presentation</vt:lpstr>
      <vt:lpstr>Key differences</vt:lpstr>
      <vt:lpstr>Summary of ASB ADO one project</vt:lpstr>
      <vt:lpstr>ASB ADO one project - benefits</vt:lpstr>
      <vt:lpstr>PowerPoint Presentation</vt:lpstr>
      <vt:lpstr>Using area paths to group work</vt:lpstr>
      <vt:lpstr>Using iteration Paths</vt:lpstr>
      <vt:lpstr>Summary of simplification of process and work items</vt:lpstr>
      <vt:lpstr>Simplification of process and work items, benefits</vt:lpstr>
      <vt:lpstr>Simplification of  work items</vt:lpstr>
      <vt:lpstr>Fields on work items</vt:lpstr>
      <vt:lpstr>Metadata page</vt:lpstr>
      <vt:lpstr>Simplification of User story states, benefits</vt:lpstr>
      <vt:lpstr>Simplification of User story states</vt:lpstr>
      <vt:lpstr>Done state removal</vt:lpstr>
      <vt:lpstr>Greater alignment with ADF (controls)</vt:lpstr>
      <vt:lpstr>ASB Delivery Framework Templates</vt:lpstr>
      <vt:lpstr>Getting help with ADO</vt:lpstr>
      <vt:lpstr>Send your feedback to: AzureDevOpsMigrationProject@asb.co.nz </vt:lpstr>
    </vt:vector>
  </TitlesOfParts>
  <Company>ASB Bank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PowerPoint Template - Live Life One Step Ahead</dc:title>
  <dc:creator>Tracey Stringer</dc:creator>
  <cp:keywords>PPT templates; Powerpoint; Powerpoint template</cp:keywords>
  <cp:lastModifiedBy>Kirstin Donaldson</cp:lastModifiedBy>
  <cp:revision>2</cp:revision>
  <cp:lastPrinted>2021-09-21T23:53:36Z</cp:lastPrinted>
  <dcterms:created xsi:type="dcterms:W3CDTF">2017-05-19T03:06:06Z</dcterms:created>
  <dcterms:modified xsi:type="dcterms:W3CDTF">2021-09-22T22:09:35Z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>5550;#Powerpoint|9955d8a3-fe70-47ef-82f0-1bca9aee4a3e;#13435;#PPT templates|d1f9a709-ff35-46fd-9249-87baf92b6c0b;#8407;#Powerpoint template|11e862ba-e9f1-46b6-ad54-af0789a5d4af</vt:lpwstr>
  </property>
  <property fmtid="{D5CDD505-2E9C-101B-9397-08002B2CF9AE}" pid="3" name="ASB_Security">
    <vt:lpwstr>4;#Confidential|145153d3-1501-4180-bb40-7884865e2ff5</vt:lpwstr>
  </property>
  <property fmtid="{D5CDD505-2E9C-101B-9397-08002B2CF9AE}" pid="4" name="Document Category">
    <vt:lpwstr>9126;#Marketing|02eeee7d-cd47-4237-b15d-b8a011dde15c</vt:lpwstr>
  </property>
  <property fmtid="{D5CDD505-2E9C-101B-9397-08002B2CF9AE}" pid="5" name="ContentTypeId">
    <vt:lpwstr>0x010100A3EB2B15AE0B8247B0D323B237DE660E</vt:lpwstr>
  </property>
  <property fmtid="{D5CDD505-2E9C-101B-9397-08002B2CF9AE}" pid="6" name="Division">
    <vt:lpwstr>61;#Digital, Data and Brand|0d323e1d-c520-4457-b0b6-a9118ac3d5f5</vt:lpwstr>
  </property>
  <property fmtid="{D5CDD505-2E9C-101B-9397-08002B2CF9AE}" pid="7" name="Document Audience">
    <vt:lpwstr>569;#All Divisions|e19becc2-5486-45cf-9c96-340098ae260e</vt:lpwstr>
  </property>
  <property fmtid="{D5CDD505-2E9C-101B-9397-08002B2CF9AE}" pid="8" name="Product name">
    <vt:lpwstr>8437;#Templates|1dd80374-dd6c-4b1e-bf00-5bb2a2eb7965</vt:lpwstr>
  </property>
  <property fmtid="{D5CDD505-2E9C-101B-9397-08002B2CF9AE}" pid="9" name="WorkflowChangePath">
    <vt:lpwstr>50c6b0ec-5ea0-4b81-96e4-d76a0a35a049,4;50c6b0ec-5ea0-4b81-96e4-d76a0a35a049,4;50c6b0ec-5ea0-4b81-96e4-d76a0a35a049,6;50c6b0ec-5ea0-4b81-96e4-d76a0a35a049,12;50c6b0ec-5ea0-4b81-96e4-d76a0a35a049,12;50c6b0ec-5ea0-4b81-96e4-d76a0a35a049,20;50c6b0ec-5ea0-4b81cfaf6b87-458d-4e66-8369-d19c108f7d45,69;cfaf6b87-458d-4e66-8369-d19c108f7d45,69;cfaf6b87-458d-4e66-8369-d19c108f7d45,70;</vt:lpwstr>
  </property>
  <property fmtid="{D5CDD505-2E9C-101B-9397-08002B2CF9AE}" pid="10" name="MSIP_Label_f36ed418-d5f6-40be-b10d-7428ed45490c_Enabled">
    <vt:lpwstr>True</vt:lpwstr>
  </property>
  <property fmtid="{D5CDD505-2E9C-101B-9397-08002B2CF9AE}" pid="11" name="MSIP_Label_f36ed418-d5f6-40be-b10d-7428ed45490c_SiteId">
    <vt:lpwstr>5cb9fead-91c6-4e06-b693-1a224ecb6412</vt:lpwstr>
  </property>
  <property fmtid="{D5CDD505-2E9C-101B-9397-08002B2CF9AE}" pid="12" name="MSIP_Label_f36ed418-d5f6-40be-b10d-7428ed45490c_Owner">
    <vt:lpwstr>Marliese.Liyanage@asb.co.nz</vt:lpwstr>
  </property>
  <property fmtid="{D5CDD505-2E9C-101B-9397-08002B2CF9AE}" pid="13" name="MSIP_Label_f36ed418-d5f6-40be-b10d-7428ed45490c_SetDate">
    <vt:lpwstr>2020-05-15T01:27:55.4727207Z</vt:lpwstr>
  </property>
  <property fmtid="{D5CDD505-2E9C-101B-9397-08002B2CF9AE}" pid="14" name="MSIP_Label_f36ed418-d5f6-40be-b10d-7428ed45490c_Name">
    <vt:lpwstr>Confidential</vt:lpwstr>
  </property>
  <property fmtid="{D5CDD505-2E9C-101B-9397-08002B2CF9AE}" pid="15" name="MSIP_Label_f36ed418-d5f6-40be-b10d-7428ed45490c_Application">
    <vt:lpwstr>Microsoft Azure Information Protection</vt:lpwstr>
  </property>
  <property fmtid="{D5CDD505-2E9C-101B-9397-08002B2CF9AE}" pid="16" name="MSIP_Label_f36ed418-d5f6-40be-b10d-7428ed45490c_ActionId">
    <vt:lpwstr>2c53536f-b67a-4132-81a1-20e87462337f</vt:lpwstr>
  </property>
  <property fmtid="{D5CDD505-2E9C-101B-9397-08002B2CF9AE}" pid="17" name="MSIP_Label_f36ed418-d5f6-40be-b10d-7428ed45490c_Extended_MSFT_Method">
    <vt:lpwstr>Automatic</vt:lpwstr>
  </property>
  <property fmtid="{D5CDD505-2E9C-101B-9397-08002B2CF9AE}" pid="18" name="Classification">
    <vt:lpwstr>Confidential</vt:lpwstr>
  </property>
</Properties>
</file>